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1"/>
  </p:notesMasterIdLst>
  <p:sldIdLst>
    <p:sldId id="256" r:id="rId2"/>
    <p:sldId id="335" r:id="rId3"/>
    <p:sldId id="257" r:id="rId4"/>
    <p:sldId id="309" r:id="rId5"/>
    <p:sldId id="263" r:id="rId6"/>
    <p:sldId id="336" r:id="rId7"/>
    <p:sldId id="311" r:id="rId8"/>
    <p:sldId id="320" r:id="rId9"/>
    <p:sldId id="324" r:id="rId10"/>
    <p:sldId id="344" r:id="rId11"/>
    <p:sldId id="322" r:id="rId12"/>
    <p:sldId id="323" r:id="rId13"/>
    <p:sldId id="325" r:id="rId14"/>
    <p:sldId id="342" r:id="rId15"/>
    <p:sldId id="312" r:id="rId16"/>
    <p:sldId id="313" r:id="rId17"/>
    <p:sldId id="321" r:id="rId18"/>
    <p:sldId id="326" r:id="rId19"/>
    <p:sldId id="297" r:id="rId20"/>
    <p:sldId id="298" r:id="rId21"/>
    <p:sldId id="314" r:id="rId22"/>
    <p:sldId id="327" r:id="rId23"/>
    <p:sldId id="339" r:id="rId24"/>
    <p:sldId id="337" r:id="rId25"/>
    <p:sldId id="310" r:id="rId26"/>
    <p:sldId id="329" r:id="rId27"/>
    <p:sldId id="343" r:id="rId28"/>
    <p:sldId id="316" r:id="rId29"/>
    <p:sldId id="315" r:id="rId30"/>
    <p:sldId id="328" r:id="rId31"/>
    <p:sldId id="340" r:id="rId32"/>
    <p:sldId id="341" r:id="rId33"/>
    <p:sldId id="318" r:id="rId34"/>
    <p:sldId id="330" r:id="rId35"/>
    <p:sldId id="338" r:id="rId36"/>
    <p:sldId id="319" r:id="rId37"/>
    <p:sldId id="334" r:id="rId38"/>
    <p:sldId id="333" r:id="rId39"/>
    <p:sldId id="308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Courier Prime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9" userDrawn="1">
          <p15:clr>
            <a:srgbClr val="9AA0A6"/>
          </p15:clr>
        </p15:guide>
        <p15:guide id="4" pos="26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D8E"/>
    <a:srgbClr val="D3A7FF"/>
    <a:srgbClr val="D9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E6B98-359E-45DF-AABE-8625A262A1C0}" v="313" dt="2022-05-07T03:18:46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5407" autoAdjust="0"/>
  </p:normalViewPr>
  <p:slideViewPr>
    <p:cSldViewPr snapToGrid="0">
      <p:cViewPr varScale="1">
        <p:scale>
          <a:sx n="65" d="100"/>
          <a:sy n="65" d="100"/>
        </p:scale>
        <p:origin x="768" y="48"/>
      </p:cViewPr>
      <p:guideLst>
        <p:guide orient="horz" pos="2160"/>
        <p:guide pos="3840"/>
        <p:guide orient="horz" pos="3989"/>
        <p:guide pos="2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wabandan Panda" userId="S::10001949@iitb.ac.in::fa2fd93e-788f-41ed-a520-5e06d58ff803" providerId="AD" clId="Web-{A56E6B98-359E-45DF-AABE-8625A262A1C0}"/>
    <pc:docChg chg="addSld modSld">
      <pc:chgData name="Biswabandan Panda" userId="S::10001949@iitb.ac.in::fa2fd93e-788f-41ed-a520-5e06d58ff803" providerId="AD" clId="Web-{A56E6B98-359E-45DF-AABE-8625A262A1C0}" dt="2022-05-07T03:18:42.478" v="242" actId="20577"/>
      <pc:docMkLst>
        <pc:docMk/>
      </pc:docMkLst>
      <pc:sldChg chg="modSp">
        <pc:chgData name="Biswabandan Panda" userId="S::10001949@iitb.ac.in::fa2fd93e-788f-41ed-a520-5e06d58ff803" providerId="AD" clId="Web-{A56E6B98-359E-45DF-AABE-8625A262A1C0}" dt="2022-05-07T03:09:12.869" v="31" actId="20577"/>
        <pc:sldMkLst>
          <pc:docMk/>
          <pc:sldMk cId="0" sldId="256"/>
        </pc:sldMkLst>
        <pc:spChg chg="mod">
          <ac:chgData name="Biswabandan Panda" userId="S::10001949@iitb.ac.in::fa2fd93e-788f-41ed-a520-5e06d58ff803" providerId="AD" clId="Web-{A56E6B98-359E-45DF-AABE-8625A262A1C0}" dt="2022-05-07T03:09:12.869" v="31" actId="20577"/>
          <ac:spMkLst>
            <pc:docMk/>
            <pc:sldMk cId="0" sldId="256"/>
            <ac:spMk id="38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1:19.232" v="74" actId="20577"/>
        <pc:sldMkLst>
          <pc:docMk/>
          <pc:sldMk cId="3044142680" sldId="298"/>
        </pc:sldMkLst>
        <pc:spChg chg="mod">
          <ac:chgData name="Biswabandan Panda" userId="S::10001949@iitb.ac.in::fa2fd93e-788f-41ed-a520-5e06d58ff803" providerId="AD" clId="Web-{A56E6B98-359E-45DF-AABE-8625A262A1C0}" dt="2022-05-07T03:11:19.232" v="74" actId="20577"/>
          <ac:spMkLst>
            <pc:docMk/>
            <pc:sldMk cId="3044142680" sldId="298"/>
            <ac:spMk id="8" creationId="{BA369773-2552-B408-758F-8E267D53B01D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09:26.870" v="33" actId="20577"/>
        <pc:sldMkLst>
          <pc:docMk/>
          <pc:sldMk cId="3992167630" sldId="309"/>
        </pc:sldMkLst>
        <pc:spChg chg="mod">
          <ac:chgData name="Biswabandan Panda" userId="S::10001949@iitb.ac.in::fa2fd93e-788f-41ed-a520-5e06d58ff803" providerId="AD" clId="Web-{A56E6B98-359E-45DF-AABE-8625A262A1C0}" dt="2022-05-07T03:09:26.870" v="33" actId="20577"/>
          <ac:spMkLst>
            <pc:docMk/>
            <pc:sldMk cId="3992167630" sldId="309"/>
            <ac:spMk id="46" creationId="{023FB460-517F-41E5-BA47-70FCC99F22AD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1:57.233" v="84" actId="20577"/>
        <pc:sldMkLst>
          <pc:docMk/>
          <pc:sldMk cId="1032840223" sldId="314"/>
        </pc:sldMkLst>
        <pc:spChg chg="mod">
          <ac:chgData name="Biswabandan Panda" userId="S::10001949@iitb.ac.in::fa2fd93e-788f-41ed-a520-5e06d58ff803" providerId="AD" clId="Web-{A56E6B98-359E-45DF-AABE-8625A262A1C0}" dt="2022-05-07T03:11:52.061" v="82" actId="14100"/>
          <ac:spMkLst>
            <pc:docMk/>
            <pc:sldMk cId="1032840223" sldId="314"/>
            <ac:spMk id="7" creationId="{029B033D-21AA-4784-AF1F-3240E619020D}"/>
          </ac:spMkLst>
        </pc:spChg>
        <pc:spChg chg="mod">
          <ac:chgData name="Biswabandan Panda" userId="S::10001949@iitb.ac.in::fa2fd93e-788f-41ed-a520-5e06d58ff803" providerId="AD" clId="Web-{A56E6B98-359E-45DF-AABE-8625A262A1C0}" dt="2022-05-07T03:11:57.233" v="84" actId="20577"/>
          <ac:spMkLst>
            <pc:docMk/>
            <pc:sldMk cId="1032840223" sldId="314"/>
            <ac:spMk id="10" creationId="{EABDFE57-D216-4752-85F4-C3BEE57D5950}"/>
          </ac:spMkLst>
        </pc:spChg>
        <pc:cxnChg chg="mod">
          <ac:chgData name="Biswabandan Panda" userId="S::10001949@iitb.ac.in::fa2fd93e-788f-41ed-a520-5e06d58ff803" providerId="AD" clId="Web-{A56E6B98-359E-45DF-AABE-8625A262A1C0}" dt="2022-05-07T03:11:52.061" v="82" actId="14100"/>
          <ac:cxnSpMkLst>
            <pc:docMk/>
            <pc:sldMk cId="1032840223" sldId="314"/>
            <ac:cxnSpMk id="4" creationId="{664967FD-7720-4A66-908D-B1C0EEA5AC24}"/>
          </ac:cxnSpMkLst>
        </pc:cxnChg>
        <pc:cxnChg chg="mod">
          <ac:chgData name="Biswabandan Panda" userId="S::10001949@iitb.ac.in::fa2fd93e-788f-41ed-a520-5e06d58ff803" providerId="AD" clId="Web-{A56E6B98-359E-45DF-AABE-8625A262A1C0}" dt="2022-05-07T03:11:52.061" v="82" actId="14100"/>
          <ac:cxnSpMkLst>
            <pc:docMk/>
            <pc:sldMk cId="1032840223" sldId="314"/>
            <ac:cxnSpMk id="21" creationId="{C114EEF6-130B-433B-9D2C-9ED3052890EC}"/>
          </ac:cxnSpMkLst>
        </pc:cxnChg>
      </pc:sldChg>
      <pc:sldChg chg="modSp">
        <pc:chgData name="Biswabandan Panda" userId="S::10001949@iitb.ac.in::fa2fd93e-788f-41ed-a520-5e06d58ff803" providerId="AD" clId="Web-{A56E6B98-359E-45DF-AABE-8625A262A1C0}" dt="2022-05-07T03:14:03.033" v="129" actId="20577"/>
        <pc:sldMkLst>
          <pc:docMk/>
          <pc:sldMk cId="108078806" sldId="316"/>
        </pc:sldMkLst>
        <pc:spChg chg="mod">
          <ac:chgData name="Biswabandan Panda" userId="S::10001949@iitb.ac.in::fa2fd93e-788f-41ed-a520-5e06d58ff803" providerId="AD" clId="Web-{A56E6B98-359E-45DF-AABE-8625A262A1C0}" dt="2022-05-07T03:14:03.033" v="129" actId="20577"/>
          <ac:spMkLst>
            <pc:docMk/>
            <pc:sldMk cId="108078806" sldId="316"/>
            <ac:spMk id="44" creationId="{00000000-0000-0000-0000-000000000000}"/>
          </ac:spMkLst>
        </pc:spChg>
      </pc:sldChg>
      <pc:sldChg chg="addSp delSp modSp addAnim delAnim">
        <pc:chgData name="Biswabandan Panda" userId="S::10001949@iitb.ac.in::fa2fd93e-788f-41ed-a520-5e06d58ff803" providerId="AD" clId="Web-{A56E6B98-359E-45DF-AABE-8625A262A1C0}" dt="2022-05-07T03:17:20.491" v="197" actId="20577"/>
        <pc:sldMkLst>
          <pc:docMk/>
          <pc:sldMk cId="1105665606" sldId="318"/>
        </pc:sldMkLst>
        <pc:spChg chg="mod">
          <ac:chgData name="Biswabandan Panda" userId="S::10001949@iitb.ac.in::fa2fd93e-788f-41ed-a520-5e06d58ff803" providerId="AD" clId="Web-{A56E6B98-359E-45DF-AABE-8625A262A1C0}" dt="2022-05-07T03:16:51.756" v="184" actId="20577"/>
          <ac:spMkLst>
            <pc:docMk/>
            <pc:sldMk cId="1105665606" sldId="318"/>
            <ac:spMk id="2" creationId="{DBEA7241-7920-4AFD-893C-8012F178ED4D}"/>
          </ac:spMkLst>
        </pc:spChg>
        <pc:spChg chg="add">
          <ac:chgData name="Biswabandan Panda" userId="S::10001949@iitb.ac.in::fa2fd93e-788f-41ed-a520-5e06d58ff803" providerId="AD" clId="Web-{A56E6B98-359E-45DF-AABE-8625A262A1C0}" dt="2022-05-07T03:15:24.926" v="161"/>
          <ac:spMkLst>
            <pc:docMk/>
            <pc:sldMk cId="1105665606" sldId="318"/>
            <ac:spMk id="3" creationId="{44D77E1A-F381-F4A4-3A59-E3EC57B2F8EF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5:56.489" v="169" actId="1076"/>
          <ac:spMkLst>
            <pc:docMk/>
            <pc:sldMk cId="1105665606" sldId="318"/>
            <ac:spMk id="5" creationId="{D0741B91-D115-E97D-4E63-96B691C8DE23}"/>
          </ac:spMkLst>
        </pc:spChg>
        <pc:spChg chg="add del">
          <ac:chgData name="Biswabandan Panda" userId="S::10001949@iitb.ac.in::fa2fd93e-788f-41ed-a520-5e06d58ff803" providerId="AD" clId="Web-{A56E6B98-359E-45DF-AABE-8625A262A1C0}" dt="2022-05-07T03:16:03.177" v="171"/>
          <ac:spMkLst>
            <pc:docMk/>
            <pc:sldMk cId="1105665606" sldId="318"/>
            <ac:spMk id="6" creationId="{988B95DF-8111-F3B9-E3C1-42F0D4C1A2F4}"/>
          </ac:spMkLst>
        </pc:spChg>
        <pc:spChg chg="mod">
          <ac:chgData name="Biswabandan Panda" userId="S::10001949@iitb.ac.in::fa2fd93e-788f-41ed-a520-5e06d58ff803" providerId="AD" clId="Web-{A56E6B98-359E-45DF-AABE-8625A262A1C0}" dt="2022-05-07T03:15:15.144" v="160" actId="20577"/>
          <ac:spMkLst>
            <pc:docMk/>
            <pc:sldMk cId="1105665606" sldId="318"/>
            <ac:spMk id="11" creationId="{B7A58313-1E35-4D97-A552-02B4E88F6EF8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6:16.224" v="173" actId="1076"/>
          <ac:spMkLst>
            <pc:docMk/>
            <pc:sldMk cId="1105665606" sldId="318"/>
            <ac:spMk id="31" creationId="{DBDEBE05-5A93-4D20-8040-E7B3DC7485D8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6:26.615" v="179" actId="20577"/>
          <ac:spMkLst>
            <pc:docMk/>
            <pc:sldMk cId="1105665606" sldId="318"/>
            <ac:spMk id="32" creationId="{BE0A62C3-4D09-D864-F6B3-8B80297E101E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6:47.131" v="182" actId="20577"/>
          <ac:spMkLst>
            <pc:docMk/>
            <pc:sldMk cId="1105665606" sldId="318"/>
            <ac:spMk id="33" creationId="{4B0504AB-14F6-0A7A-FA0E-85239A228A9B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7:10.163" v="193" actId="20577"/>
          <ac:spMkLst>
            <pc:docMk/>
            <pc:sldMk cId="1105665606" sldId="318"/>
            <ac:spMk id="34" creationId="{90AE280F-274E-9E19-3055-C393B993F3E3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7:20.491" v="197" actId="20577"/>
          <ac:spMkLst>
            <pc:docMk/>
            <pc:sldMk cId="1105665606" sldId="318"/>
            <ac:spMk id="35" creationId="{BBB17F2A-1AB6-1086-830A-574F3AF7CF6A}"/>
          </ac:spMkLst>
        </pc:spChg>
        <pc:cxnChg chg="mod">
          <ac:chgData name="Biswabandan Panda" userId="S::10001949@iitb.ac.in::fa2fd93e-788f-41ed-a520-5e06d58ff803" providerId="AD" clId="Web-{A56E6B98-359E-45DF-AABE-8625A262A1C0}" dt="2022-05-07T03:15:10.363" v="155" actId="14100"/>
          <ac:cxnSpMkLst>
            <pc:docMk/>
            <pc:sldMk cId="1105665606" sldId="318"/>
            <ac:cxnSpMk id="25" creationId="{1C4B098B-7AF8-48B7-9795-C3393DB8D2E7}"/>
          </ac:cxnSpMkLst>
        </pc:cxnChg>
      </pc:sldChg>
      <pc:sldChg chg="modSp">
        <pc:chgData name="Biswabandan Panda" userId="S::10001949@iitb.ac.in::fa2fd93e-788f-41ed-a520-5e06d58ff803" providerId="AD" clId="Web-{A56E6B98-359E-45DF-AABE-8625A262A1C0}" dt="2022-05-07T03:09:48.198" v="35" actId="20577"/>
        <pc:sldMkLst>
          <pc:docMk/>
          <pc:sldMk cId="3274497870" sldId="320"/>
        </pc:sldMkLst>
        <pc:spChg chg="mod">
          <ac:chgData name="Biswabandan Panda" userId="S::10001949@iitb.ac.in::fa2fd93e-788f-41ed-a520-5e06d58ff803" providerId="AD" clId="Web-{A56E6B98-359E-45DF-AABE-8625A262A1C0}" dt="2022-05-07T03:09:48.198" v="35" actId="20577"/>
          <ac:spMkLst>
            <pc:docMk/>
            <pc:sldMk cId="3274497870" sldId="320"/>
            <ac:spMk id="44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0:51.028" v="67" actId="20577"/>
        <pc:sldMkLst>
          <pc:docMk/>
          <pc:sldMk cId="220699167" sldId="321"/>
        </pc:sldMkLst>
        <pc:spChg chg="mod">
          <ac:chgData name="Biswabandan Panda" userId="S::10001949@iitb.ac.in::fa2fd93e-788f-41ed-a520-5e06d58ff803" providerId="AD" clId="Web-{A56E6B98-359E-45DF-AABE-8625A262A1C0}" dt="2022-05-07T03:10:51.028" v="67" actId="20577"/>
          <ac:spMkLst>
            <pc:docMk/>
            <pc:sldMk cId="220699167" sldId="321"/>
            <ac:spMk id="44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0:18.355" v="48" actId="20577"/>
        <pc:sldMkLst>
          <pc:docMk/>
          <pc:sldMk cId="961341200" sldId="325"/>
        </pc:sldMkLst>
        <pc:spChg chg="mod">
          <ac:chgData name="Biswabandan Panda" userId="S::10001949@iitb.ac.in::fa2fd93e-788f-41ed-a520-5e06d58ff803" providerId="AD" clId="Web-{A56E6B98-359E-45DF-AABE-8625A262A1C0}" dt="2022-05-07T03:10:18.355" v="48" actId="20577"/>
          <ac:spMkLst>
            <pc:docMk/>
            <pc:sldMk cId="961341200" sldId="325"/>
            <ac:spMk id="44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2:53.875" v="95" actId="20577"/>
        <pc:sldMkLst>
          <pc:docMk/>
          <pc:sldMk cId="3659869532" sldId="327"/>
        </pc:sldMkLst>
        <pc:spChg chg="mod">
          <ac:chgData name="Biswabandan Panda" userId="S::10001949@iitb.ac.in::fa2fd93e-788f-41ed-a520-5e06d58ff803" providerId="AD" clId="Web-{A56E6B98-359E-45DF-AABE-8625A262A1C0}" dt="2022-05-07T03:12:53.875" v="95" actId="20577"/>
          <ac:spMkLst>
            <pc:docMk/>
            <pc:sldMk cId="3659869532" sldId="327"/>
            <ac:spMk id="44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4:17.611" v="138" actId="14100"/>
        <pc:sldMkLst>
          <pc:docMk/>
          <pc:sldMk cId="2389105685" sldId="328"/>
        </pc:sldMkLst>
        <pc:spChg chg="mod">
          <ac:chgData name="Biswabandan Panda" userId="S::10001949@iitb.ac.in::fa2fd93e-788f-41ed-a520-5e06d58ff803" providerId="AD" clId="Web-{A56E6B98-359E-45DF-AABE-8625A262A1C0}" dt="2022-05-07T03:14:17.611" v="138" actId="14100"/>
          <ac:spMkLst>
            <pc:docMk/>
            <pc:sldMk cId="2389105685" sldId="328"/>
            <ac:spMk id="44" creationId="{00000000-0000-0000-0000-000000000000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3:44.845" v="124" actId="20577"/>
        <pc:sldMkLst>
          <pc:docMk/>
          <pc:sldMk cId="759571414" sldId="329"/>
        </pc:sldMkLst>
        <pc:spChg chg="mod">
          <ac:chgData name="Biswabandan Panda" userId="S::10001949@iitb.ac.in::fa2fd93e-788f-41ed-a520-5e06d58ff803" providerId="AD" clId="Web-{A56E6B98-359E-45DF-AABE-8625A262A1C0}" dt="2022-05-07T03:13:44.845" v="124" actId="20577"/>
          <ac:spMkLst>
            <pc:docMk/>
            <pc:sldMk cId="759571414" sldId="329"/>
            <ac:spMk id="9" creationId="{823E228C-FDAC-A30D-0100-5EB8CB7F3ACC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8:05.071" v="227" actId="20577"/>
        <pc:sldMkLst>
          <pc:docMk/>
          <pc:sldMk cId="1749066923" sldId="333"/>
        </pc:sldMkLst>
        <pc:spChg chg="mod">
          <ac:chgData name="Biswabandan Panda" userId="S::10001949@iitb.ac.in::fa2fd93e-788f-41ed-a520-5e06d58ff803" providerId="AD" clId="Web-{A56E6B98-359E-45DF-AABE-8625A262A1C0}" dt="2022-05-07T03:18:05.071" v="227" actId="20577"/>
          <ac:spMkLst>
            <pc:docMk/>
            <pc:sldMk cId="1749066923" sldId="333"/>
            <ac:spMk id="5" creationId="{6EB51A6A-42A2-8D6F-B798-9DBF7E716B16}"/>
          </ac:spMkLst>
        </pc:spChg>
      </pc:sldChg>
      <pc:sldChg chg="modSp">
        <pc:chgData name="Biswabandan Panda" userId="S::10001949@iitb.ac.in::fa2fd93e-788f-41ed-a520-5e06d58ff803" providerId="AD" clId="Web-{A56E6B98-359E-45DF-AABE-8625A262A1C0}" dt="2022-05-07T03:18:42.478" v="242" actId="20577"/>
        <pc:sldMkLst>
          <pc:docMk/>
          <pc:sldMk cId="3833098583" sldId="334"/>
        </pc:sldMkLst>
        <pc:spChg chg="mod">
          <ac:chgData name="Biswabandan Panda" userId="S::10001949@iitb.ac.in::fa2fd93e-788f-41ed-a520-5e06d58ff803" providerId="AD" clId="Web-{A56E6B98-359E-45DF-AABE-8625A262A1C0}" dt="2022-05-07T03:18:42.478" v="242" actId="20577"/>
          <ac:spMkLst>
            <pc:docMk/>
            <pc:sldMk cId="3833098583" sldId="334"/>
            <ac:spMk id="44" creationId="{00000000-0000-0000-0000-000000000000}"/>
          </ac:spMkLst>
        </pc:spChg>
      </pc:sldChg>
      <pc:sldChg chg="addSp delSp modSp new">
        <pc:chgData name="Biswabandan Panda" userId="S::10001949@iitb.ac.in::fa2fd93e-788f-41ed-a520-5e06d58ff803" providerId="AD" clId="Web-{A56E6B98-359E-45DF-AABE-8625A262A1C0}" dt="2022-05-07T03:13:33.032" v="117"/>
        <pc:sldMkLst>
          <pc:docMk/>
          <pc:sldMk cId="1978408822" sldId="339"/>
        </pc:sldMkLst>
        <pc:spChg chg="del mod">
          <ac:chgData name="Biswabandan Panda" userId="S::10001949@iitb.ac.in::fa2fd93e-788f-41ed-a520-5e06d58ff803" providerId="AD" clId="Web-{A56E6B98-359E-45DF-AABE-8625A262A1C0}" dt="2022-05-07T03:13:33.032" v="117"/>
          <ac:spMkLst>
            <pc:docMk/>
            <pc:sldMk cId="1978408822" sldId="339"/>
            <ac:spMk id="2" creationId="{F9A75B81-CE07-6B44-EA91-FF2C2711BC67}"/>
          </ac:spMkLst>
        </pc:spChg>
        <pc:spChg chg="add mod">
          <ac:chgData name="Biswabandan Panda" userId="S::10001949@iitb.ac.in::fa2fd93e-788f-41ed-a520-5e06d58ff803" providerId="AD" clId="Web-{A56E6B98-359E-45DF-AABE-8625A262A1C0}" dt="2022-05-07T03:13:26.923" v="116" actId="20577"/>
          <ac:spMkLst>
            <pc:docMk/>
            <pc:sldMk cId="1978408822" sldId="339"/>
            <ac:spMk id="6" creationId="{FC3C0F53-A507-5944-C9BD-88D14C7766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2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1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09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82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24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98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678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7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0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9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60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f4be316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1f4be316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631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155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46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131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5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65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257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85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14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contains the strides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20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New plot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Simple technique with very low hardware cost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658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Significant hardware overhead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624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915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basline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051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693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811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921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452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9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6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3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1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00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92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Example of access patterns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99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609900" y="3407453"/>
            <a:ext cx="7591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15611" y="408161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624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12" name="Google Shape;12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18035" y="5500400"/>
            <a:ext cx="662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315836" y="3243175"/>
            <a:ext cx="2616400" cy="12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44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2pPr>
            <a:lvl3pPr lvl="2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3pPr>
            <a:lvl4pPr lvl="3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4pPr>
            <a:lvl5pPr lvl="4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5pPr>
            <a:lvl6pPr lvl="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6pPr>
            <a:lvl7pPr lvl="6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7pPr>
            <a:lvl8pPr lvl="7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8pPr>
            <a:lvl9pPr lvl="8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None/>
              <a:defRPr sz="144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409048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" userDrawn="1">
          <p15:clr>
            <a:srgbClr val="FA7B17"/>
          </p15:clr>
        </p15:guide>
        <p15:guide id="2" pos="7536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2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15602" y="1536634"/>
            <a:ext cx="11360800" cy="5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48635" lvl="0" indent="-50291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097269" lvl="1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645904" lvl="2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2194538" lvl="3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743174" lvl="4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3291808" lvl="5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42" lvl="6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076" lvl="7" indent="-50291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11" lvl="8" indent="-502915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83639" y="6286400"/>
            <a:ext cx="8588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511048" y="1464994"/>
            <a:ext cx="11459600" cy="144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5679769" y="6306767"/>
            <a:ext cx="4836800" cy="5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547" userDrawn="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415602" y="1386496"/>
            <a:ext cx="11360800" cy="211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624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23" name="Google Shape;23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2194145" y="3822100"/>
            <a:ext cx="8228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26833" y="6087397"/>
            <a:ext cx="4183200" cy="5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409048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" userDrawn="1">
          <p15:clr>
            <a:srgbClr val="FA7B17"/>
          </p15:clr>
        </p15:guide>
        <p15:guide id="2" orient="horz" pos="54" userDrawn="1">
          <p15:clr>
            <a:srgbClr val="FA7B17"/>
          </p15:clr>
        </p15:guide>
        <p15:guide id="3" orient="horz" pos="1280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24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15602" y="3778834"/>
            <a:ext cx="11360800" cy="10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6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08002" y="152401"/>
            <a:ext cx="11176000" cy="7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564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508002" y="1066800"/>
            <a:ext cx="11176000" cy="563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35" lvl="0" indent="-54863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4320">
                <a:latin typeface="Arial"/>
                <a:ea typeface="Arial"/>
                <a:cs typeface="Arial"/>
                <a:sym typeface="Arial"/>
              </a:defRPr>
            </a:lvl1pPr>
            <a:lvl2pPr marL="1097269" lvl="1" indent="-51815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840">
                <a:latin typeface="Arial"/>
                <a:ea typeface="Arial"/>
                <a:cs typeface="Arial"/>
                <a:sym typeface="Arial"/>
              </a:defRPr>
            </a:lvl2pPr>
            <a:lvl3pPr marL="1645904" lvl="2" indent="-4876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3360">
                <a:latin typeface="Arial"/>
                <a:ea typeface="Arial"/>
                <a:cs typeface="Arial"/>
                <a:sym typeface="Arial"/>
              </a:defRPr>
            </a:lvl3pPr>
            <a:lvl4pPr marL="2194538" lvl="3" indent="-45719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880">
                <a:latin typeface="Arial"/>
                <a:ea typeface="Arial"/>
                <a:cs typeface="Arial"/>
                <a:sym typeface="Arial"/>
              </a:defRPr>
            </a:lvl4pPr>
            <a:lvl5pPr marL="2743174" lvl="4" indent="-45719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880">
                <a:latin typeface="Arial"/>
                <a:ea typeface="Arial"/>
                <a:cs typeface="Arial"/>
                <a:sym typeface="Arial"/>
              </a:defRPr>
            </a:lvl5pPr>
            <a:lvl6pPr marL="3291808" lvl="5" indent="-4114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42" lvl="6" indent="-4114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076" lvl="7" indent="-4114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11" lvl="8" indent="-411475" algn="l" rtl="0">
              <a:lnSpc>
                <a:spcPct val="90000"/>
              </a:lnSpc>
              <a:spcBef>
                <a:spcPts val="600"/>
              </a:spcBef>
              <a:spcAft>
                <a:spcPts val="192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769600" y="6340475"/>
            <a:ext cx="914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2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2" y="1536634"/>
            <a:ext cx="11360800" cy="45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59679" y="631421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EA4335"/>
          </p15:clr>
        </p15:guide>
        <p15:guide id="2" orient="horz" pos="2288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983641" y="564767"/>
            <a:ext cx="10224720" cy="57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-US" sz="3000" dirty="0">
                <a:solidFill>
                  <a:schemeClr val="dk1"/>
                </a:solidFill>
              </a:rPr>
              <a:t>Seminar</a:t>
            </a:r>
            <a:br>
              <a:rPr lang="en-US" sz="3000" dirty="0">
                <a:solidFill>
                  <a:schemeClr val="dk1"/>
                </a:solidFill>
              </a:rPr>
            </a:br>
            <a:br>
              <a:rPr lang="en-US" sz="6450" b="1" dirty="0"/>
            </a:br>
            <a:r>
              <a:rPr lang="en-US" sz="4200" b="1" dirty="0"/>
              <a:t>A study of Last-level cache management techniques, prefetching and their interactions</a:t>
            </a:r>
          </a:p>
          <a:p>
            <a:br>
              <a:rPr lang="es-ES" sz="3000">
                <a:solidFill>
                  <a:srgbClr val="000000"/>
                </a:solidFill>
              </a:rPr>
            </a:br>
            <a:r>
              <a:rPr lang="es-ES" sz="3000">
                <a:solidFill>
                  <a:srgbClr val="000000"/>
                </a:solidFill>
              </a:rPr>
              <a:t>Sumon </a:t>
            </a:r>
            <a:r>
              <a:rPr lang="es-ES" sz="3000" dirty="0">
                <a:solidFill>
                  <a:srgbClr val="000000"/>
                </a:solidFill>
              </a:rPr>
              <a:t>Nath(21q050007)</a:t>
            </a:r>
            <a:br>
              <a:rPr lang="es-ES" sz="3000" dirty="0">
                <a:solidFill>
                  <a:srgbClr val="000000"/>
                </a:solidFill>
              </a:rPr>
            </a:br>
            <a:r>
              <a:rPr lang="es-ES" sz="3000" dirty="0" err="1">
                <a:solidFill>
                  <a:srgbClr val="000000"/>
                </a:solidFill>
              </a:rPr>
              <a:t>guided</a:t>
            </a:r>
            <a:r>
              <a:rPr lang="es-ES" sz="3000" dirty="0">
                <a:solidFill>
                  <a:srgbClr val="000000"/>
                </a:solidFill>
              </a:rPr>
              <a:t> </a:t>
            </a:r>
            <a:r>
              <a:rPr lang="es-ES" sz="3000" dirty="0" err="1">
                <a:solidFill>
                  <a:srgbClr val="000000"/>
                </a:solidFill>
              </a:rPr>
              <a:t>by</a:t>
            </a:r>
            <a:r>
              <a:rPr lang="es-ES" sz="3000" dirty="0">
                <a:solidFill>
                  <a:srgbClr val="000000"/>
                </a:solidFill>
              </a:rPr>
              <a:t> Prof. </a:t>
            </a:r>
            <a:r>
              <a:rPr lang="es-ES" sz="3000" dirty="0" err="1">
                <a:solidFill>
                  <a:srgbClr val="000000"/>
                </a:solidFill>
              </a:rPr>
              <a:t>Biswabandan</a:t>
            </a:r>
            <a:r>
              <a:rPr lang="es-ES" sz="3000" dirty="0">
                <a:solidFill>
                  <a:srgbClr val="000000"/>
                </a:solidFill>
              </a:rPr>
              <a:t> Panda</a:t>
            </a:r>
            <a:br>
              <a:rPr lang="es-ES" sz="3000" dirty="0">
                <a:solidFill>
                  <a:srgbClr val="000000"/>
                </a:solidFill>
              </a:rPr>
            </a:br>
            <a:r>
              <a:rPr lang="es-ES" sz="3000" dirty="0">
                <a:solidFill>
                  <a:srgbClr val="000000"/>
                </a:solidFill>
              </a:rPr>
              <a:t>sumon@cse.iitb.ac.in</a:t>
            </a:r>
            <a:endParaRPr lang="es-ES" sz="24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0877742" y="6333134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fld id="{00000000-1234-1234-1234-123412341234}" type="slidenum">
              <a:rPr lang="en" sz="216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 sz="216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D0371-B8D2-4A69-9E0D-7725AE10C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60" b="80620"/>
          <a:stretch/>
        </p:blipFill>
        <p:spPr>
          <a:xfrm>
            <a:off x="0" y="0"/>
            <a:ext cx="1556606" cy="1594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486BF-8792-12CC-C4A2-49A719E97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28" b="84961"/>
          <a:stretch/>
        </p:blipFill>
        <p:spPr>
          <a:xfrm>
            <a:off x="9037674" y="0"/>
            <a:ext cx="3154326" cy="1031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94662" y="413629"/>
            <a:ext cx="11597338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Access patterns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63448" y="6255957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AD685-3C25-93C9-123C-60924536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7" t="26225" r="7616" b="46880"/>
          <a:stretch/>
        </p:blipFill>
        <p:spPr>
          <a:xfrm>
            <a:off x="761607" y="1799303"/>
            <a:ext cx="10668786" cy="184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582D1-4C5C-81CD-995B-067EC1904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0" t="53120" r="4877" b="12025"/>
          <a:stretch/>
        </p:blipFill>
        <p:spPr>
          <a:xfrm>
            <a:off x="285244" y="3642852"/>
            <a:ext cx="11287622" cy="23892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DC93BC-6598-0DD0-A7EB-16A2CC6A5F02}"/>
              </a:ext>
            </a:extLst>
          </p:cNvPr>
          <p:cNvSpPr txBox="1"/>
          <p:nvPr/>
        </p:nvSpPr>
        <p:spPr>
          <a:xfrm>
            <a:off x="1238864" y="6315896"/>
            <a:ext cx="442451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adapted from Prof.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Biswa’s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1596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72654" y="605495"/>
            <a:ext cx="11597338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4400" dirty="0"/>
              <a:t>Re-reference interval prediction [ISCA ‘10]</a:t>
            </a:r>
            <a:endParaRPr sz="4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55500-B3A8-585E-5FF1-2AB0931872E6}"/>
              </a:ext>
            </a:extLst>
          </p:cNvPr>
          <p:cNvSpPr/>
          <p:nvPr/>
        </p:nvSpPr>
        <p:spPr>
          <a:xfrm>
            <a:off x="2631814" y="2276004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47B80-A066-89CE-DBF3-744006AA2139}"/>
              </a:ext>
            </a:extLst>
          </p:cNvPr>
          <p:cNvSpPr/>
          <p:nvPr/>
        </p:nvSpPr>
        <p:spPr>
          <a:xfrm>
            <a:off x="3784872" y="2276005"/>
            <a:ext cx="723772" cy="5462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94F20-1683-A87B-B451-1AF3C63D2FEC}"/>
              </a:ext>
            </a:extLst>
          </p:cNvPr>
          <p:cNvSpPr/>
          <p:nvPr/>
        </p:nvSpPr>
        <p:spPr>
          <a:xfrm>
            <a:off x="6090988" y="2276005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C927BF-6133-D11B-C3DD-C0BF009C87AF}"/>
              </a:ext>
            </a:extLst>
          </p:cNvPr>
          <p:cNvSpPr/>
          <p:nvPr/>
        </p:nvSpPr>
        <p:spPr>
          <a:xfrm>
            <a:off x="4937930" y="2276005"/>
            <a:ext cx="723772" cy="5462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94219-BF4E-219B-0A55-2D0B6348203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55586" y="2549105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33515-F460-4475-EFE8-4C3C5B64A1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508644" y="2549106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165D2-CF58-8E07-75A9-50BA49CCBFF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5661702" y="2549106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4B1B2-3541-DB5D-81F0-8B10A708B491}"/>
              </a:ext>
            </a:extLst>
          </p:cNvPr>
          <p:cNvSpPr txBox="1"/>
          <p:nvPr/>
        </p:nvSpPr>
        <p:spPr>
          <a:xfrm>
            <a:off x="10324858" y="167778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RRP 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02B251-B820-B71E-51F7-E538D5BD0975}"/>
              </a:ext>
            </a:extLst>
          </p:cNvPr>
          <p:cNvSpPr txBox="1"/>
          <p:nvPr/>
        </p:nvSpPr>
        <p:spPr>
          <a:xfrm>
            <a:off x="2349147" y="1677786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RRP head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113765-1C02-AE4E-7BD1-EBDAB2A518A8}"/>
              </a:ext>
            </a:extLst>
          </p:cNvPr>
          <p:cNvSpPr/>
          <p:nvPr/>
        </p:nvSpPr>
        <p:spPr>
          <a:xfrm>
            <a:off x="6090988" y="2276004"/>
            <a:ext cx="723772" cy="5462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B4EA8-122F-791E-9050-1634FF9AF63D}"/>
              </a:ext>
            </a:extLst>
          </p:cNvPr>
          <p:cNvCxnSpPr>
            <a:endCxn id="17" idx="1"/>
          </p:cNvCxnSpPr>
          <p:nvPr/>
        </p:nvCxnSpPr>
        <p:spPr>
          <a:xfrm>
            <a:off x="5661702" y="2549105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21BBD-BEA2-D4BB-807C-E925FA30DB01}"/>
              </a:ext>
            </a:extLst>
          </p:cNvPr>
          <p:cNvSpPr/>
          <p:nvPr/>
        </p:nvSpPr>
        <p:spPr>
          <a:xfrm>
            <a:off x="2631814" y="2276003"/>
            <a:ext cx="723772" cy="5462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A42AD-2A4E-41E3-537B-142D0243FE3C}"/>
              </a:ext>
            </a:extLst>
          </p:cNvPr>
          <p:cNvCxnSpPr>
            <a:stCxn id="20" idx="3"/>
          </p:cNvCxnSpPr>
          <p:nvPr/>
        </p:nvCxnSpPr>
        <p:spPr>
          <a:xfrm>
            <a:off x="3355586" y="2549104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D7ACE62-9484-5D07-56D3-75F0407FB084}"/>
              </a:ext>
            </a:extLst>
          </p:cNvPr>
          <p:cNvSpPr/>
          <p:nvPr/>
        </p:nvSpPr>
        <p:spPr>
          <a:xfrm>
            <a:off x="7197231" y="2276003"/>
            <a:ext cx="723772" cy="5462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6B4C6D-C0C8-8DED-CD77-025E99AF652F}"/>
              </a:ext>
            </a:extLst>
          </p:cNvPr>
          <p:cNvCxnSpPr>
            <a:cxnSpLocks/>
            <a:stCxn id="17" idx="3"/>
            <a:endCxn id="60" idx="1"/>
          </p:cNvCxnSpPr>
          <p:nvPr/>
        </p:nvCxnSpPr>
        <p:spPr>
          <a:xfrm flipV="1">
            <a:off x="6814760" y="2549104"/>
            <a:ext cx="3824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DA7D262-3A01-8D4E-2856-8E3CBB2A9096}"/>
              </a:ext>
            </a:extLst>
          </p:cNvPr>
          <p:cNvSpPr/>
          <p:nvPr/>
        </p:nvSpPr>
        <p:spPr>
          <a:xfrm>
            <a:off x="8303474" y="2264470"/>
            <a:ext cx="723772" cy="5462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E83035-1FEA-CB60-C753-DA546217A0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7921003" y="2537571"/>
            <a:ext cx="3824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CA38229-581C-9CFF-AF32-600D0C233157}"/>
              </a:ext>
            </a:extLst>
          </p:cNvPr>
          <p:cNvSpPr/>
          <p:nvPr/>
        </p:nvSpPr>
        <p:spPr>
          <a:xfrm>
            <a:off x="9409717" y="2276003"/>
            <a:ext cx="723772" cy="5462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CDDDA1-996D-6167-534C-FBAA46F61EE6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9027246" y="2549104"/>
            <a:ext cx="3824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D655798-A8F1-768E-B0ED-4F70B1B2C820}"/>
              </a:ext>
            </a:extLst>
          </p:cNvPr>
          <p:cNvSpPr/>
          <p:nvPr/>
        </p:nvSpPr>
        <p:spPr>
          <a:xfrm>
            <a:off x="10515960" y="2276003"/>
            <a:ext cx="723772" cy="5462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H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BBE1FC9-2BE6-DE1A-E061-B699AD5379F9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10133489" y="2549104"/>
            <a:ext cx="3824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43CDEA-67A7-00E0-C870-61C0C9CEFAFA}"/>
              </a:ext>
            </a:extLst>
          </p:cNvPr>
          <p:cNvCxnSpPr>
            <a:cxnSpLocks/>
          </p:cNvCxnSpPr>
          <p:nvPr/>
        </p:nvCxnSpPr>
        <p:spPr>
          <a:xfrm>
            <a:off x="4689429" y="2925439"/>
            <a:ext cx="0" cy="68791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99D2ED-209C-FDF2-9360-A4D1B469D7B7}"/>
              </a:ext>
            </a:extLst>
          </p:cNvPr>
          <p:cNvCxnSpPr>
            <a:cxnSpLocks/>
          </p:cNvCxnSpPr>
          <p:nvPr/>
        </p:nvCxnSpPr>
        <p:spPr>
          <a:xfrm>
            <a:off x="8112238" y="2925439"/>
            <a:ext cx="0" cy="68791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75EDE2E-B5D2-BB7D-654B-E29BC69D09DE}"/>
              </a:ext>
            </a:extLst>
          </p:cNvPr>
          <p:cNvCxnSpPr>
            <a:cxnSpLocks/>
          </p:cNvCxnSpPr>
          <p:nvPr/>
        </p:nvCxnSpPr>
        <p:spPr>
          <a:xfrm>
            <a:off x="9218481" y="2925438"/>
            <a:ext cx="0" cy="68791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4971BB-E6D2-19BE-8AD4-13C417DC7C06}"/>
              </a:ext>
            </a:extLst>
          </p:cNvPr>
          <p:cNvCxnSpPr>
            <a:cxnSpLocks/>
          </p:cNvCxnSpPr>
          <p:nvPr/>
        </p:nvCxnSpPr>
        <p:spPr>
          <a:xfrm>
            <a:off x="11472795" y="2925438"/>
            <a:ext cx="0" cy="68791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4C2478-12F4-3A0A-FA76-1B72B37AEFB7}"/>
              </a:ext>
            </a:extLst>
          </p:cNvPr>
          <p:cNvCxnSpPr>
            <a:cxnSpLocks/>
          </p:cNvCxnSpPr>
          <p:nvPr/>
        </p:nvCxnSpPr>
        <p:spPr>
          <a:xfrm>
            <a:off x="2349147" y="2925437"/>
            <a:ext cx="0" cy="68791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CDA0C6B-0059-7380-B57E-0BD69803C96D}"/>
              </a:ext>
            </a:extLst>
          </p:cNvPr>
          <p:cNvSpPr txBox="1"/>
          <p:nvPr/>
        </p:nvSpPr>
        <p:spPr>
          <a:xfrm>
            <a:off x="2417954" y="2810671"/>
            <a:ext cx="18453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near-</a:t>
            </a:r>
          </a:p>
          <a:p>
            <a:r>
              <a:rPr lang="en-US" sz="2800" dirty="0"/>
              <a:t>immediate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B7E977-2588-8DEF-E0DD-3EC67493C882}"/>
              </a:ext>
            </a:extLst>
          </p:cNvPr>
          <p:cNvSpPr txBox="1"/>
          <p:nvPr/>
        </p:nvSpPr>
        <p:spPr>
          <a:xfrm>
            <a:off x="5193455" y="3026114"/>
            <a:ext cx="2165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intermediate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AF56D8-E4ED-8F38-46FB-88D802DC7061}"/>
              </a:ext>
            </a:extLst>
          </p:cNvPr>
          <p:cNvSpPr txBox="1"/>
          <p:nvPr/>
        </p:nvSpPr>
        <p:spPr>
          <a:xfrm>
            <a:off x="8185186" y="300778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6B953B-60AA-C19E-6CEC-2DE53F67D129}"/>
              </a:ext>
            </a:extLst>
          </p:cNvPr>
          <p:cNvSpPr txBox="1"/>
          <p:nvPr/>
        </p:nvSpPr>
        <p:spPr>
          <a:xfrm>
            <a:off x="9767553" y="3028149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0EB750-F457-422A-D432-D68FAC7CA689}"/>
              </a:ext>
            </a:extLst>
          </p:cNvPr>
          <p:cNvSpPr txBox="1"/>
          <p:nvPr/>
        </p:nvSpPr>
        <p:spPr>
          <a:xfrm>
            <a:off x="203743" y="2709170"/>
            <a:ext cx="1830420" cy="10556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Reuse</a:t>
            </a:r>
          </a:p>
          <a:p>
            <a:pPr algn="ctr"/>
            <a:r>
              <a:rPr lang="en-US" sz="2800" dirty="0"/>
              <a:t>prediction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A789C9-7021-75EF-A03A-BDA15AAA5D9C}"/>
              </a:ext>
            </a:extLst>
          </p:cNvPr>
          <p:cNvSpPr txBox="1"/>
          <p:nvPr/>
        </p:nvSpPr>
        <p:spPr>
          <a:xfrm>
            <a:off x="4079763" y="3026114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(0)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74EF8B-C5E2-0C17-A454-C69C3151BF0B}"/>
              </a:ext>
            </a:extLst>
          </p:cNvPr>
          <p:cNvSpPr txBox="1"/>
          <p:nvPr/>
        </p:nvSpPr>
        <p:spPr>
          <a:xfrm>
            <a:off x="7210475" y="3021085"/>
            <a:ext cx="62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9DED0B-6C72-7146-341D-277E0CED17CE}"/>
              </a:ext>
            </a:extLst>
          </p:cNvPr>
          <p:cNvSpPr txBox="1"/>
          <p:nvPr/>
        </p:nvSpPr>
        <p:spPr>
          <a:xfrm>
            <a:off x="8618694" y="3003421"/>
            <a:ext cx="62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(2)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2D4D0A-D090-A43F-88F0-8CC8ABE459D3}"/>
              </a:ext>
            </a:extLst>
          </p:cNvPr>
          <p:cNvSpPr txBox="1"/>
          <p:nvPr/>
        </p:nvSpPr>
        <p:spPr>
          <a:xfrm>
            <a:off x="10878585" y="3026114"/>
            <a:ext cx="62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(3)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967415-A9F9-3194-628D-0DC261A43C54}"/>
              </a:ext>
            </a:extLst>
          </p:cNvPr>
          <p:cNvSpPr txBox="1"/>
          <p:nvPr/>
        </p:nvSpPr>
        <p:spPr>
          <a:xfrm>
            <a:off x="484069" y="4535101"/>
            <a:ext cx="6993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Insert : new block with RRPV=2/3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Promotion: update RRPV to 0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Eviction: block with RRPV=3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C0AC75B-DA0E-4E69-3429-01DA89F2A53E}"/>
              </a:ext>
            </a:extLst>
          </p:cNvPr>
          <p:cNvSpPr/>
          <p:nvPr/>
        </p:nvSpPr>
        <p:spPr>
          <a:xfrm>
            <a:off x="7556064" y="4545531"/>
            <a:ext cx="3863524" cy="14772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Assumption: </a:t>
            </a:r>
          </a:p>
          <a:p>
            <a:pPr algn="ctr"/>
            <a:r>
              <a:rPr lang="en-US" sz="2800" dirty="0"/>
              <a:t>new block will </a:t>
            </a:r>
            <a:r>
              <a:rPr lang="en-US" sz="2800" b="1" dirty="0"/>
              <a:t>not</a:t>
            </a:r>
            <a:r>
              <a:rPr lang="en-US" sz="2800" dirty="0"/>
              <a:t> be </a:t>
            </a:r>
          </a:p>
          <a:p>
            <a:pPr algn="ctr"/>
            <a:r>
              <a:rPr lang="en-US" sz="2800" dirty="0"/>
              <a:t>re-referenced soon</a:t>
            </a:r>
          </a:p>
        </p:txBody>
      </p:sp>
    </p:spTree>
    <p:extLst>
      <p:ext uri="{BB962C8B-B14F-4D97-AF65-F5344CB8AC3E}">
        <p14:creationId xmlns:p14="http://schemas.microsoft.com/office/powerpoint/2010/main" val="42945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7" grpId="0" animBg="1"/>
      <p:bldP spid="20" grpId="0" animBg="1"/>
      <p:bldP spid="60" grpId="0" animBg="1"/>
      <p:bldP spid="62" grpId="0" animBg="1"/>
      <p:bldP spid="64" grpId="0" animBg="1"/>
      <p:bldP spid="66" grpId="0" animBg="1"/>
      <p:bldP spid="72" grpId="0"/>
      <p:bldP spid="73" grpId="0"/>
      <p:bldP spid="74" grpId="0"/>
      <p:bldP spid="75" grpId="0"/>
      <p:bldP spid="76" grpId="0" animBg="1"/>
      <p:bldP spid="78" grpId="0"/>
      <p:bldP spid="79" grpId="0"/>
      <p:bldP spid="80" grpId="0"/>
      <p:bldP spid="81" grpId="0"/>
      <p:bldP spid="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94662" y="499698"/>
            <a:ext cx="11597338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RRIP variations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63448" y="6255957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61C5C0-C948-2D13-E68B-C017CC90C9EB}"/>
              </a:ext>
            </a:extLst>
          </p:cNvPr>
          <p:cNvSpPr txBox="1"/>
          <p:nvPr/>
        </p:nvSpPr>
        <p:spPr>
          <a:xfrm>
            <a:off x="353181" y="2152053"/>
            <a:ext cx="5439501" cy="18047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Static-RRIP</a:t>
            </a:r>
            <a:endParaRPr lang="en-US" sz="2400" b="1" dirty="0"/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/>
              <a:t>Insert with RRPV = 2</a:t>
            </a:r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/>
              <a:t>Discards scans quickly</a:t>
            </a:r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/>
              <a:t>Preserves cache friendly accesses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210F20-03E0-5044-86BD-EA9883B2F575}"/>
              </a:ext>
            </a:extLst>
          </p:cNvPr>
          <p:cNvSpPr txBox="1"/>
          <p:nvPr/>
        </p:nvSpPr>
        <p:spPr>
          <a:xfrm>
            <a:off x="5984410" y="2166802"/>
            <a:ext cx="5879690" cy="18047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Bimodal-RRIP</a:t>
            </a:r>
            <a:endParaRPr lang="en-US" sz="2400" b="1" dirty="0"/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/>
              <a:t>Insert with RRPV=2/3 probabilistically </a:t>
            </a:r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/>
              <a:t>Preserves blocks in a thrashing workload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F925C-0B54-34F9-6054-D8A18D4F00C2}"/>
              </a:ext>
            </a:extLst>
          </p:cNvPr>
          <p:cNvSpPr txBox="1"/>
          <p:nvPr/>
        </p:nvSpPr>
        <p:spPr>
          <a:xfrm>
            <a:off x="1708557" y="1567278"/>
            <a:ext cx="290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Scan resistant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CB2B85-AD2C-7BF7-2159-5F7AFB78EEA6}"/>
              </a:ext>
            </a:extLst>
          </p:cNvPr>
          <p:cNvSpPr txBox="1"/>
          <p:nvPr/>
        </p:nvSpPr>
        <p:spPr>
          <a:xfrm>
            <a:off x="7203130" y="1567277"/>
            <a:ext cx="3524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Thrash resistant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57E8B3-13A5-49A6-7BB7-2B95068C2988}"/>
              </a:ext>
            </a:extLst>
          </p:cNvPr>
          <p:cNvSpPr/>
          <p:nvPr/>
        </p:nvSpPr>
        <p:spPr>
          <a:xfrm>
            <a:off x="4613989" y="4305603"/>
            <a:ext cx="2754107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Set-dueling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F7A2FA-2C61-1001-C1F9-921DC1575ED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6964766" y="3956802"/>
            <a:ext cx="870988" cy="549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3D750A-50D4-E88F-229E-AA6F80A4E81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67316" y="3956802"/>
            <a:ext cx="1050003" cy="549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818C9A-337A-DA68-2D7B-54A8A9522EA3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7368096" y="4991403"/>
            <a:ext cx="856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9CFB7F-9755-E6D6-CF6F-DC6AFC4C28BB}"/>
              </a:ext>
            </a:extLst>
          </p:cNvPr>
          <p:cNvSpPr txBox="1"/>
          <p:nvPr/>
        </p:nvSpPr>
        <p:spPr>
          <a:xfrm>
            <a:off x="8224684" y="4775634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Selects winning policy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7307BD-603D-CEA4-C13B-B3C70BF66F61}"/>
              </a:ext>
            </a:extLst>
          </p:cNvPr>
          <p:cNvSpPr/>
          <p:nvPr/>
        </p:nvSpPr>
        <p:spPr>
          <a:xfrm>
            <a:off x="206477" y="1582025"/>
            <a:ext cx="11769213" cy="4273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630195-40A8-1BA1-14B2-6F082910779E}"/>
              </a:ext>
            </a:extLst>
          </p:cNvPr>
          <p:cNvSpPr txBox="1"/>
          <p:nvPr/>
        </p:nvSpPr>
        <p:spPr>
          <a:xfrm>
            <a:off x="1036688" y="6092221"/>
            <a:ext cx="10191260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Dynamic-RRIP</a:t>
            </a:r>
            <a:r>
              <a:rPr lang="en-US" sz="3200" dirty="0">
                <a:solidFill>
                  <a:schemeClr val="tx1"/>
                </a:solidFill>
              </a:rPr>
              <a:t>: dynamically adapts to active workload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2" grpId="0"/>
      <p:bldP spid="46" grpId="0"/>
      <p:bldP spid="3" grpId="0" animBg="1"/>
      <p:bldP spid="30" grpId="0"/>
      <p:bldP spid="31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94662" y="425958"/>
            <a:ext cx="11597338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 err="1"/>
              <a:t>SHiP</a:t>
            </a:r>
            <a:r>
              <a:rPr lang="en-US" sz="6000" dirty="0"/>
              <a:t> [MICRO '11]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63448" y="6255957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9A857-8A2C-0AB8-CAE9-4049B66FBDEF}"/>
              </a:ext>
            </a:extLst>
          </p:cNvPr>
          <p:cNvSpPr/>
          <p:nvPr/>
        </p:nvSpPr>
        <p:spPr>
          <a:xfrm>
            <a:off x="594662" y="2323724"/>
            <a:ext cx="2285999" cy="2772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9A8D2F-31E1-A520-B427-4B8AE3EB4F45}"/>
              </a:ext>
            </a:extLst>
          </p:cNvPr>
          <p:cNvSpPr/>
          <p:nvPr/>
        </p:nvSpPr>
        <p:spPr>
          <a:xfrm>
            <a:off x="919126" y="2662936"/>
            <a:ext cx="811161" cy="294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224D09-272B-B5BA-C1B9-14C43DC8DDD5}"/>
              </a:ext>
            </a:extLst>
          </p:cNvPr>
          <p:cNvSpPr/>
          <p:nvPr/>
        </p:nvSpPr>
        <p:spPr>
          <a:xfrm>
            <a:off x="1730287" y="2662936"/>
            <a:ext cx="811161" cy="294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####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C688AD-B4EE-A3C8-7374-C3FB8518FFC0}"/>
              </a:ext>
            </a:extLst>
          </p:cNvPr>
          <p:cNvCxnSpPr>
            <a:stCxn id="20" idx="0"/>
          </p:cNvCxnSpPr>
          <p:nvPr/>
        </p:nvCxnSpPr>
        <p:spPr>
          <a:xfrm flipV="1">
            <a:off x="2135868" y="1925517"/>
            <a:ext cx="582561" cy="737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CD0CC7-E518-879F-F0DB-513F41816CE5}"/>
              </a:ext>
            </a:extLst>
          </p:cNvPr>
          <p:cNvSpPr txBox="1"/>
          <p:nvPr/>
        </p:nvSpPr>
        <p:spPr>
          <a:xfrm>
            <a:off x="2718429" y="1616245"/>
            <a:ext cx="20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7C169-9994-81EC-D963-1D2E2CBC854E}"/>
              </a:ext>
            </a:extLst>
          </p:cNvPr>
          <p:cNvSpPr txBox="1"/>
          <p:nvPr/>
        </p:nvSpPr>
        <p:spPr>
          <a:xfrm>
            <a:off x="1129289" y="5096419"/>
            <a:ext cx="20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LLC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9384B9-43C5-29AB-44AD-50D59D7A04EA}"/>
              </a:ext>
            </a:extLst>
          </p:cNvPr>
          <p:cNvSpPr/>
          <p:nvPr/>
        </p:nvSpPr>
        <p:spPr>
          <a:xfrm>
            <a:off x="5351632" y="2385883"/>
            <a:ext cx="1541206" cy="1658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520923-A8BA-F16E-02B6-59EA024A667E}"/>
              </a:ext>
            </a:extLst>
          </p:cNvPr>
          <p:cNvSpPr txBox="1"/>
          <p:nvPr/>
        </p:nvSpPr>
        <p:spPr>
          <a:xfrm>
            <a:off x="4412035" y="4194729"/>
            <a:ext cx="3186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Signature history counter table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5A61844-F2E5-1B1F-FCD3-027621BBBB43}"/>
              </a:ext>
            </a:extLst>
          </p:cNvPr>
          <p:cNvCxnSpPr>
            <a:cxnSpLocks/>
          </p:cNvCxnSpPr>
          <p:nvPr/>
        </p:nvCxnSpPr>
        <p:spPr>
          <a:xfrm>
            <a:off x="4421867" y="1877855"/>
            <a:ext cx="929764" cy="7854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55CBF5-7601-7275-6F5D-5BEFEDF0B7FA}"/>
              </a:ext>
            </a:extLst>
          </p:cNvPr>
          <p:cNvSpPr/>
          <p:nvPr/>
        </p:nvSpPr>
        <p:spPr>
          <a:xfrm>
            <a:off x="5542439" y="2479368"/>
            <a:ext cx="1202300" cy="333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counter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DD893E6-8E9E-38A8-D639-DB7F1FBCC52B}"/>
              </a:ext>
            </a:extLst>
          </p:cNvPr>
          <p:cNvSpPr/>
          <p:nvPr/>
        </p:nvSpPr>
        <p:spPr>
          <a:xfrm>
            <a:off x="7789724" y="2159957"/>
            <a:ext cx="3766983" cy="22777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Updates counter on hits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Predicts RRPV of new blocks with same signature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5A5554-0BFB-5621-4F47-BAECF84FD355}"/>
              </a:ext>
            </a:extLst>
          </p:cNvPr>
          <p:cNvSpPr txBox="1"/>
          <p:nvPr/>
        </p:nvSpPr>
        <p:spPr>
          <a:xfrm>
            <a:off x="594662" y="5744703"/>
            <a:ext cx="10725887" cy="1077218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Improves </a:t>
            </a:r>
            <a:r>
              <a:rPr lang="en-US" sz="3200" b="1" dirty="0">
                <a:solidFill>
                  <a:schemeClr val="tx1"/>
                </a:solidFill>
              </a:rPr>
              <a:t>RRIP accuracy </a:t>
            </a:r>
            <a:r>
              <a:rPr lang="en-US" sz="3200" dirty="0">
                <a:solidFill>
                  <a:schemeClr val="tx1"/>
                </a:solidFill>
              </a:rPr>
              <a:t>by correlating blocks with same signature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DBF48-2C13-B120-4398-5E36668A9BB8}"/>
              </a:ext>
            </a:extLst>
          </p:cNvPr>
          <p:cNvSpPr txBox="1"/>
          <p:nvPr/>
        </p:nvSpPr>
        <p:spPr>
          <a:xfrm>
            <a:off x="2871602" y="2068309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Memory region</a:t>
            </a:r>
          </a:p>
        </p:txBody>
      </p:sp>
    </p:spTree>
    <p:extLst>
      <p:ext uri="{BB962C8B-B14F-4D97-AF65-F5344CB8AC3E}">
        <p14:creationId xmlns:p14="http://schemas.microsoft.com/office/powerpoint/2010/main" val="9613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 animBg="1"/>
      <p:bldP spid="12" grpId="0"/>
      <p:bldP spid="24" grpId="0"/>
      <p:bldP spid="26" grpId="0" animBg="1"/>
      <p:bldP spid="27" grpId="0"/>
      <p:bldP spid="40" grpId="0" animBg="1"/>
      <p:bldP spid="43" grpId="0" animBg="1"/>
      <p:bldP spid="47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Problem with RRIP 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FDC83-7674-8D16-1345-A5C4C5ECD0F7}"/>
              </a:ext>
            </a:extLst>
          </p:cNvPr>
          <p:cNvSpPr txBox="1"/>
          <p:nvPr/>
        </p:nvSpPr>
        <p:spPr>
          <a:xfrm>
            <a:off x="307258" y="1459304"/>
            <a:ext cx="11577483" cy="274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/>
              <a:t>Operate based on heuristics</a:t>
            </a:r>
          </a:p>
          <a:p>
            <a:pPr marL="548640" indent="-5486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/>
              <a:t>Specific to certain workloads</a:t>
            </a:r>
          </a:p>
          <a:p>
            <a:pPr marL="548640" indent="-5486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/>
              <a:t>Fail in case of more complex access patterns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96F7-1EC3-22C3-92B6-D4D5ACAD61AB}"/>
              </a:ext>
            </a:extLst>
          </p:cNvPr>
          <p:cNvSpPr txBox="1"/>
          <p:nvPr/>
        </p:nvSpPr>
        <p:spPr>
          <a:xfrm>
            <a:off x="771643" y="5015242"/>
            <a:ext cx="10407634" cy="646331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Different approach: mimic </a:t>
            </a:r>
            <a:r>
              <a:rPr lang="en-US" sz="3600" dirty="0" err="1">
                <a:solidFill>
                  <a:schemeClr val="tx1"/>
                </a:solidFill>
              </a:rPr>
              <a:t>Belady’s</a:t>
            </a:r>
            <a:r>
              <a:rPr lang="en-US" sz="3600" dirty="0">
                <a:solidFill>
                  <a:schemeClr val="tx1"/>
                </a:solidFill>
              </a:rPr>
              <a:t>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89426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Optimal technique - </a:t>
            </a:r>
            <a:r>
              <a:rPr lang="en-US" sz="5400" dirty="0" err="1"/>
              <a:t>Belady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C1A807F-CCDF-4D8A-A3F9-5DA2BD5CD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12" r="18356" b="16163"/>
          <a:stretch/>
        </p:blipFill>
        <p:spPr>
          <a:xfrm>
            <a:off x="393394" y="1640261"/>
            <a:ext cx="11405211" cy="47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Optimal technique - </a:t>
            </a:r>
            <a:r>
              <a:rPr lang="en-US" sz="5400" dirty="0" err="1"/>
              <a:t>Belady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A0DAD-40C8-486D-8D37-8FD02FEE7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24" r="18904" b="16894"/>
          <a:stretch/>
        </p:blipFill>
        <p:spPr>
          <a:xfrm>
            <a:off x="410497" y="1598046"/>
            <a:ext cx="11371006" cy="4744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B3FED-514A-83B1-9F7A-62000C8FC507}"/>
              </a:ext>
            </a:extLst>
          </p:cNvPr>
          <p:cNvSpPr txBox="1"/>
          <p:nvPr/>
        </p:nvSpPr>
        <p:spPr>
          <a:xfrm>
            <a:off x="2305664" y="5964065"/>
            <a:ext cx="7580671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Goal: Evict block used furthest in future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A9D22A-4290-3302-14F0-17AD7D509287}"/>
              </a:ext>
            </a:extLst>
          </p:cNvPr>
          <p:cNvSpPr/>
          <p:nvPr/>
        </p:nvSpPr>
        <p:spPr>
          <a:xfrm>
            <a:off x="8092364" y="4280790"/>
            <a:ext cx="2672511" cy="584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Not practical</a:t>
            </a:r>
          </a:p>
        </p:txBody>
      </p:sp>
    </p:spTree>
    <p:extLst>
      <p:ext uri="{BB962C8B-B14F-4D97-AF65-F5344CB8AC3E}">
        <p14:creationId xmlns:p14="http://schemas.microsoft.com/office/powerpoint/2010/main" val="36362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3830" y="582829"/>
            <a:ext cx="1114453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4800" dirty="0"/>
              <a:t>Emulating </a:t>
            </a:r>
            <a:r>
              <a:rPr lang="en" sz="4800" dirty="0" err="1"/>
              <a:t>Belady</a:t>
            </a:r>
            <a:r>
              <a:rPr lang="en" sz="4800" dirty="0"/>
              <a:t>: Hawkeye [ISCA '17]</a:t>
            </a:r>
            <a:endParaRPr lang="en-US" sz="48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4FD6D-CFF6-42F5-B093-414E56555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24376" r="3409" b="37347"/>
          <a:stretch/>
        </p:blipFill>
        <p:spPr>
          <a:xfrm>
            <a:off x="983641" y="1567489"/>
            <a:ext cx="10224721" cy="2362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31F14AB-930D-45C3-A9C5-3B7EFF62368B}"/>
              </a:ext>
            </a:extLst>
          </p:cNvPr>
          <p:cNvSpPr/>
          <p:nvPr/>
        </p:nvSpPr>
        <p:spPr>
          <a:xfrm>
            <a:off x="1158240" y="1567487"/>
            <a:ext cx="3594152" cy="2485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80B84-3E8F-4A88-B028-3B97780520CF}"/>
              </a:ext>
            </a:extLst>
          </p:cNvPr>
          <p:cNvSpPr txBox="1"/>
          <p:nvPr/>
        </p:nvSpPr>
        <p:spPr>
          <a:xfrm>
            <a:off x="1382174" y="4115414"/>
            <a:ext cx="3258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Emulates </a:t>
            </a:r>
            <a:r>
              <a:rPr lang="en-US" sz="2400" dirty="0" err="1"/>
              <a:t>Belady’s</a:t>
            </a:r>
            <a:r>
              <a:rPr lang="en-US" sz="2400" dirty="0"/>
              <a:t> MIN policy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7ABB68-233F-42E9-9E4B-3F45FA56D250}"/>
              </a:ext>
            </a:extLst>
          </p:cNvPr>
          <p:cNvSpPr/>
          <p:nvPr/>
        </p:nvSpPr>
        <p:spPr>
          <a:xfrm>
            <a:off x="4386224" y="1581484"/>
            <a:ext cx="3594152" cy="2485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448F6-724D-4672-8BB5-B12BDBF50A8A}"/>
              </a:ext>
            </a:extLst>
          </p:cNvPr>
          <p:cNvSpPr txBox="1"/>
          <p:nvPr/>
        </p:nvSpPr>
        <p:spPr>
          <a:xfrm>
            <a:off x="4708148" y="4144909"/>
            <a:ext cx="3258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Learns from </a:t>
            </a:r>
            <a:r>
              <a:rPr lang="en-US" sz="2400" dirty="0" err="1"/>
              <a:t>OPTgen’s</a:t>
            </a:r>
            <a:r>
              <a:rPr lang="en-US" sz="2400" dirty="0"/>
              <a:t> decisions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E7EB3-565E-4A7F-9BD0-7AACE0BF5C93}"/>
              </a:ext>
            </a:extLst>
          </p:cNvPr>
          <p:cNvSpPr/>
          <p:nvPr/>
        </p:nvSpPr>
        <p:spPr>
          <a:xfrm>
            <a:off x="7614207" y="1567487"/>
            <a:ext cx="3594152" cy="2485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7E2FF-A85F-EF9E-1ECB-3EC1F8DD2D9C}"/>
              </a:ext>
            </a:extLst>
          </p:cNvPr>
          <p:cNvSpPr txBox="1"/>
          <p:nvPr/>
        </p:nvSpPr>
        <p:spPr>
          <a:xfrm>
            <a:off x="6096000" y="5329263"/>
            <a:ext cx="165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9DAD341-8B65-3AE0-F3B0-7357104EF263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7755703" y="5213847"/>
            <a:ext cx="982251" cy="3462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2152967-95B5-5487-1D37-9DECBB7603C0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755703" y="5560096"/>
            <a:ext cx="982251" cy="28380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F69B2E-B3E9-65A8-23F1-AFBDF89E5450}"/>
              </a:ext>
            </a:extLst>
          </p:cNvPr>
          <p:cNvSpPr txBox="1"/>
          <p:nvPr/>
        </p:nvSpPr>
        <p:spPr>
          <a:xfrm>
            <a:off x="8737954" y="4983014"/>
            <a:ext cx="21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friendly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37F5B-C893-66E0-E646-CB15A737524D}"/>
              </a:ext>
            </a:extLst>
          </p:cNvPr>
          <p:cNvSpPr txBox="1"/>
          <p:nvPr/>
        </p:nvSpPr>
        <p:spPr>
          <a:xfrm>
            <a:off x="8737954" y="5613065"/>
            <a:ext cx="21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Cache averse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EB89FE-6DE6-81C9-F5D1-7C248A3A0B28}"/>
              </a:ext>
            </a:extLst>
          </p:cNvPr>
          <p:cNvSpPr txBox="1"/>
          <p:nvPr/>
        </p:nvSpPr>
        <p:spPr>
          <a:xfrm>
            <a:off x="6661769" y="6136005"/>
            <a:ext cx="3883328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Binary classification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26B05B-DD2E-6197-6719-BA4A213E2420}"/>
              </a:ext>
            </a:extLst>
          </p:cNvPr>
          <p:cNvSpPr txBox="1"/>
          <p:nvPr/>
        </p:nvSpPr>
        <p:spPr>
          <a:xfrm>
            <a:off x="817115" y="6252959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Hawkeye paper</a:t>
            </a:r>
          </a:p>
        </p:txBody>
      </p:sp>
    </p:spTree>
    <p:extLst>
      <p:ext uri="{BB962C8B-B14F-4D97-AF65-F5344CB8AC3E}">
        <p14:creationId xmlns:p14="http://schemas.microsoft.com/office/powerpoint/2010/main" val="2206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6" grpId="0"/>
      <p:bldP spid="18" grpId="0" animBg="1"/>
      <p:bldP spid="18" grpId="1" animBg="1"/>
      <p:bldP spid="19" grpId="0"/>
      <p:bldP spid="9" grpId="0" animBg="1"/>
      <p:bldP spid="9" grpId="1" animBg="1"/>
      <p:bldP spid="17" grpId="0"/>
      <p:bldP spid="22" grpId="0"/>
      <p:bldP spid="23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4800" dirty="0"/>
              <a:t>Binary classification problem</a:t>
            </a:r>
            <a:endParaRPr sz="48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B2F22-0EF6-B696-C72E-362A9E22A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11" r="18082" b="8123"/>
          <a:stretch/>
        </p:blipFill>
        <p:spPr>
          <a:xfrm>
            <a:off x="892462" y="1674790"/>
            <a:ext cx="10407076" cy="4283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468157-0B86-FC85-5680-C62B850F09B7}"/>
              </a:ext>
            </a:extLst>
          </p:cNvPr>
          <p:cNvSpPr txBox="1"/>
          <p:nvPr/>
        </p:nvSpPr>
        <p:spPr>
          <a:xfrm>
            <a:off x="3864078" y="5994011"/>
            <a:ext cx="5279923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Misprediction-&gt; high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FA6B5-FB10-1A71-5E23-F220AC44C5D7}"/>
              </a:ext>
            </a:extLst>
          </p:cNvPr>
          <p:cNvSpPr txBox="1"/>
          <p:nvPr/>
        </p:nvSpPr>
        <p:spPr>
          <a:xfrm>
            <a:off x="8517193" y="5449357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Mockingjay paper</a:t>
            </a:r>
          </a:p>
        </p:txBody>
      </p:sp>
    </p:spTree>
    <p:extLst>
      <p:ext uri="{BB962C8B-B14F-4D97-AF65-F5344CB8AC3E}">
        <p14:creationId xmlns:p14="http://schemas.microsoft.com/office/powerpoint/2010/main" val="412184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718169" y="431952"/>
            <a:ext cx="10224720" cy="76356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4800" dirty="0"/>
              <a:t>Multiclass : Mockingjay [HPCA 2022] </a:t>
            </a:r>
            <a:endParaRPr sz="4800"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2530E-EF8B-456B-8B24-42DBB07C0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t="29259" r="17945" b="41747"/>
          <a:stretch/>
        </p:blipFill>
        <p:spPr>
          <a:xfrm>
            <a:off x="925012" y="2586563"/>
            <a:ext cx="10341976" cy="2205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C67EEE-DD1E-250E-F3E2-E536A1DAEF58}"/>
              </a:ext>
            </a:extLst>
          </p:cNvPr>
          <p:cNvSpPr txBox="1"/>
          <p:nvPr/>
        </p:nvSpPr>
        <p:spPr>
          <a:xfrm>
            <a:off x="1356852" y="1667076"/>
            <a:ext cx="8347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Emulates </a:t>
            </a:r>
            <a:r>
              <a:rPr lang="en-US" sz="3200" dirty="0" err="1"/>
              <a:t>Belady’s</a:t>
            </a:r>
            <a:r>
              <a:rPr lang="en-US" sz="3200" dirty="0"/>
              <a:t> policy on past accesses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Predicts estimated time of arrival (ETA)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FE133-6D42-2265-6E38-8CEEE55BAEF5}"/>
              </a:ext>
            </a:extLst>
          </p:cNvPr>
          <p:cNvSpPr txBox="1"/>
          <p:nvPr/>
        </p:nvSpPr>
        <p:spPr>
          <a:xfrm>
            <a:off x="8369709" y="4441245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Mockingjay paper</a:t>
            </a:r>
          </a:p>
        </p:txBody>
      </p:sp>
    </p:spTree>
    <p:extLst>
      <p:ext uri="{BB962C8B-B14F-4D97-AF65-F5344CB8AC3E}">
        <p14:creationId xmlns:p14="http://schemas.microsoft.com/office/powerpoint/2010/main" val="38046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Outline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1A6A-42A2-8D6F-B798-9DBF7E716B16}"/>
              </a:ext>
            </a:extLst>
          </p:cNvPr>
          <p:cNvSpPr txBox="1"/>
          <p:nvPr/>
        </p:nvSpPr>
        <p:spPr>
          <a:xfrm>
            <a:off x="765908" y="1843950"/>
            <a:ext cx="10989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Hardware prefetching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Prefetching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Interaction between the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0158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281C9-E085-46EA-9775-BF8315BB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" t="30506" r="19315" b="8825"/>
          <a:stretch/>
        </p:blipFill>
        <p:spPr>
          <a:xfrm>
            <a:off x="609600" y="1496378"/>
            <a:ext cx="10928194" cy="4707821"/>
          </a:xfrm>
          <a:prstGeom prst="rect">
            <a:avLst/>
          </a:prstGeom>
        </p:spPr>
      </p:pic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8" name="Google Shape;46;p8">
            <a:extLst>
              <a:ext uri="{FF2B5EF4-FFF2-40B4-BE49-F238E27FC236}">
                <a16:creationId xmlns:a16="http://schemas.microsoft.com/office/drawing/2014/main" id="{BA369773-2552-B408-758F-8E267D53B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169" y="431952"/>
            <a:ext cx="10224720" cy="76356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4800" dirty="0"/>
              <a:t>Multiclass misprediction</a:t>
            </a:r>
            <a:endParaRPr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D12F5-C57B-FFB1-BC8D-B5FE9A58DD67}"/>
              </a:ext>
            </a:extLst>
          </p:cNvPr>
          <p:cNvSpPr txBox="1"/>
          <p:nvPr/>
        </p:nvSpPr>
        <p:spPr>
          <a:xfrm>
            <a:off x="3864078" y="5994011"/>
            <a:ext cx="5279923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Misprediction-&gt; low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F273-D04C-835A-F376-70D0A4D35847}"/>
              </a:ext>
            </a:extLst>
          </p:cNvPr>
          <p:cNvSpPr txBox="1"/>
          <p:nvPr/>
        </p:nvSpPr>
        <p:spPr>
          <a:xfrm>
            <a:off x="8635180" y="5640856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Mockingjay paper</a:t>
            </a:r>
          </a:p>
        </p:txBody>
      </p:sp>
    </p:spTree>
    <p:extLst>
      <p:ext uri="{BB962C8B-B14F-4D97-AF65-F5344CB8AC3E}">
        <p14:creationId xmlns:p14="http://schemas.microsoft.com/office/powerpoint/2010/main" val="30441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28402" y="433545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Techniques employed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4967FD-7720-4A66-908D-B1C0EEA5AC24}"/>
              </a:ext>
            </a:extLst>
          </p:cNvPr>
          <p:cNvCxnSpPr>
            <a:stCxn id="2" idx="3"/>
            <a:endCxn id="7" idx="0"/>
          </p:cNvCxnSpPr>
          <p:nvPr/>
        </p:nvCxnSpPr>
        <p:spPr>
          <a:xfrm flipH="1">
            <a:off x="2425395" y="2887905"/>
            <a:ext cx="2262524" cy="319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B42634-BD8B-414D-AFD0-7F5FC220C143}"/>
              </a:ext>
            </a:extLst>
          </p:cNvPr>
          <p:cNvCxnSpPr>
            <a:stCxn id="2" idx="4"/>
            <a:endCxn id="10" idx="0"/>
          </p:cNvCxnSpPr>
          <p:nvPr/>
        </p:nvCxnSpPr>
        <p:spPr>
          <a:xfrm flipH="1">
            <a:off x="5017310" y="3113609"/>
            <a:ext cx="713478" cy="327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993D8-AC14-4F22-9B39-D55A2328368C}"/>
              </a:ext>
            </a:extLst>
          </p:cNvPr>
          <p:cNvCxnSpPr>
            <a:cxnSpLocks/>
            <a:stCxn id="2" idx="5"/>
            <a:endCxn id="13" idx="1"/>
          </p:cNvCxnSpPr>
          <p:nvPr/>
        </p:nvCxnSpPr>
        <p:spPr>
          <a:xfrm>
            <a:off x="6773656" y="2887905"/>
            <a:ext cx="1835394" cy="452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14EEF6-130B-433B-9D2C-9ED3052890E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466224" y="4058848"/>
            <a:ext cx="18225" cy="456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4B098B-7AF8-48B7-9795-C3393DB8D2E7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 flipH="1">
            <a:off x="4160866" y="4093184"/>
            <a:ext cx="274176" cy="422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3A1C15-40A4-4D2E-B25E-07651937708F}"/>
              </a:ext>
            </a:extLst>
          </p:cNvPr>
          <p:cNvCxnSpPr>
            <a:stCxn id="10" idx="5"/>
            <a:endCxn id="12" idx="0"/>
          </p:cNvCxnSpPr>
          <p:nvPr/>
        </p:nvCxnSpPr>
        <p:spPr>
          <a:xfrm>
            <a:off x="5599578" y="4093184"/>
            <a:ext cx="407088" cy="43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E783FF-FD4B-4871-89FB-2C2BDCC5DCF6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8299831" y="4240029"/>
            <a:ext cx="309219" cy="34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59542F-FE33-4E12-A92A-3C5CA629731B}"/>
              </a:ext>
            </a:extLst>
          </p:cNvPr>
          <p:cNvCxnSpPr>
            <a:cxnSpLocks/>
            <a:stCxn id="13" idx="5"/>
            <a:endCxn id="14" idx="0"/>
          </p:cNvCxnSpPr>
          <p:nvPr/>
        </p:nvCxnSpPr>
        <p:spPr>
          <a:xfrm>
            <a:off x="10102089" y="4240029"/>
            <a:ext cx="611384" cy="368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BEA7241-7920-4AFD-893C-8012F178ED4D}"/>
              </a:ext>
            </a:extLst>
          </p:cNvPr>
          <p:cNvSpPr/>
          <p:nvPr/>
        </p:nvSpPr>
        <p:spPr>
          <a:xfrm>
            <a:off x="4255949" y="1572403"/>
            <a:ext cx="2949677" cy="15412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LLC Management techniques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9B033D-21AA-4784-AF1F-3240E619020D}"/>
              </a:ext>
            </a:extLst>
          </p:cNvPr>
          <p:cNvSpPr/>
          <p:nvPr/>
        </p:nvSpPr>
        <p:spPr>
          <a:xfrm>
            <a:off x="1094696" y="3206984"/>
            <a:ext cx="2661398" cy="99802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cs typeface="Arial"/>
              </a:rPr>
              <a:t>Textbook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40FEB9-53CF-450A-AAE8-30FA8E2C3D3A}"/>
              </a:ext>
            </a:extLst>
          </p:cNvPr>
          <p:cNvSpPr/>
          <p:nvPr/>
        </p:nvSpPr>
        <p:spPr>
          <a:xfrm>
            <a:off x="822211" y="4515500"/>
            <a:ext cx="1288025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LRU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BDFE57-D216-4752-85F4-C3BEE57D5950}"/>
              </a:ext>
            </a:extLst>
          </p:cNvPr>
          <p:cNvSpPr/>
          <p:nvPr/>
        </p:nvSpPr>
        <p:spPr>
          <a:xfrm>
            <a:off x="4193858" y="3441445"/>
            <a:ext cx="1646904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Arial"/>
              </a:rPr>
              <a:t>Intel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A58313-1E35-4D97-A552-02B4E88F6EF8}"/>
              </a:ext>
            </a:extLst>
          </p:cNvPr>
          <p:cNvSpPr/>
          <p:nvPr/>
        </p:nvSpPr>
        <p:spPr>
          <a:xfrm>
            <a:off x="3337414" y="4515500"/>
            <a:ext cx="1646904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DRRIP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AD2BE3-70D8-4A6F-A03A-02241D415AEF}"/>
              </a:ext>
            </a:extLst>
          </p:cNvPr>
          <p:cNvSpPr/>
          <p:nvPr/>
        </p:nvSpPr>
        <p:spPr>
          <a:xfrm>
            <a:off x="5362654" y="4529003"/>
            <a:ext cx="1288024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SHiP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BD76F5-D4A8-4345-ADEA-88C650B8CD96}"/>
              </a:ext>
            </a:extLst>
          </p:cNvPr>
          <p:cNvSpPr/>
          <p:nvPr/>
        </p:nvSpPr>
        <p:spPr>
          <a:xfrm>
            <a:off x="8299831" y="3154169"/>
            <a:ext cx="2111477" cy="12721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Emulates </a:t>
            </a:r>
            <a:r>
              <a:rPr lang="en-US" sz="2400" dirty="0" err="1"/>
              <a:t>Belady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AA5E74-757F-4656-A2C7-946F5A0C18E8}"/>
              </a:ext>
            </a:extLst>
          </p:cNvPr>
          <p:cNvSpPr/>
          <p:nvPr/>
        </p:nvSpPr>
        <p:spPr>
          <a:xfrm>
            <a:off x="9494188" y="4608520"/>
            <a:ext cx="2438569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Mockingjay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E42889-A8DC-4898-BB6F-6B69813D3253}"/>
              </a:ext>
            </a:extLst>
          </p:cNvPr>
          <p:cNvSpPr/>
          <p:nvPr/>
        </p:nvSpPr>
        <p:spPr>
          <a:xfrm>
            <a:off x="7244092" y="4580622"/>
            <a:ext cx="2111477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Hawkeye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B703F9-4DB4-9C28-58F1-608BA23EF7C9}"/>
              </a:ext>
            </a:extLst>
          </p:cNvPr>
          <p:cNvCxnSpPr>
            <a:cxnSpLocks/>
          </p:cNvCxnSpPr>
          <p:nvPr/>
        </p:nvCxnSpPr>
        <p:spPr>
          <a:xfrm>
            <a:off x="3156152" y="6268624"/>
            <a:ext cx="5641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4D154B-830B-795B-56C0-8C19C70767BF}"/>
              </a:ext>
            </a:extLst>
          </p:cNvPr>
          <p:cNvSpPr txBox="1"/>
          <p:nvPr/>
        </p:nvSpPr>
        <p:spPr>
          <a:xfrm>
            <a:off x="4291781" y="5737122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Increasing complexity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D491FD-FB31-3F11-89D1-FA97B60319B8}"/>
              </a:ext>
            </a:extLst>
          </p:cNvPr>
          <p:cNvSpPr txBox="1"/>
          <p:nvPr/>
        </p:nvSpPr>
        <p:spPr>
          <a:xfrm>
            <a:off x="4117558" y="6253875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Increasing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0328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45696" y="432740"/>
            <a:ext cx="1204630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4800" dirty="0"/>
              <a:t>Comparison of techniques (single core)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27948" y="6247315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C798F-DACC-EB5A-D939-FBC2DE497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" t="23486" r="37339" b="18996"/>
          <a:stretch/>
        </p:blipFill>
        <p:spPr>
          <a:xfrm>
            <a:off x="2041007" y="1592828"/>
            <a:ext cx="7471701" cy="4262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CE7E5-3E0F-225D-1CB3-E18BA4C4DD99}"/>
              </a:ext>
            </a:extLst>
          </p:cNvPr>
          <p:cNvSpPr txBox="1"/>
          <p:nvPr/>
        </p:nvSpPr>
        <p:spPr>
          <a:xfrm>
            <a:off x="8082115" y="1563332"/>
            <a:ext cx="11061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377C55-7D0B-0ACB-D4EE-3FDDB4FC1830}"/>
              </a:ext>
            </a:extLst>
          </p:cNvPr>
          <p:cNvSpPr txBox="1"/>
          <p:nvPr/>
        </p:nvSpPr>
        <p:spPr>
          <a:xfrm>
            <a:off x="191133" y="6032188"/>
            <a:ext cx="11138242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ea typeface="Cambria"/>
                <a:cs typeface="Cambria"/>
                <a:sym typeface="Cambria"/>
              </a:rPr>
              <a:t>Mockingjay speedup - </a:t>
            </a:r>
            <a:r>
              <a:rPr lang="en-US" sz="3200" b="1" dirty="0">
                <a:ea typeface="Cambria"/>
                <a:cs typeface="Cambria"/>
                <a:sym typeface="Cambria"/>
              </a:rPr>
              <a:t>5.5%, </a:t>
            </a:r>
            <a:r>
              <a:rPr lang="en-US" sz="3200" dirty="0">
                <a:ea typeface="Cambria"/>
                <a:cs typeface="Cambria"/>
                <a:sym typeface="Cambria"/>
              </a:rPr>
              <a:t>close to </a:t>
            </a:r>
            <a:r>
              <a:rPr lang="en-US" sz="3200" b="1" dirty="0">
                <a:ea typeface="Cambria"/>
                <a:cs typeface="Cambria"/>
                <a:sym typeface="Cambria"/>
              </a:rPr>
              <a:t>6%</a:t>
            </a:r>
            <a:r>
              <a:rPr lang="en-US" sz="3200" dirty="0">
                <a:ea typeface="Cambria"/>
                <a:cs typeface="Cambria"/>
                <a:sym typeface="Cambria"/>
              </a:rPr>
              <a:t> of </a:t>
            </a:r>
            <a:r>
              <a:rPr lang="en-US" sz="3200" dirty="0" err="1">
                <a:ea typeface="Cambria"/>
                <a:cs typeface="Cambria"/>
                <a:sym typeface="Cambria"/>
              </a:rPr>
              <a:t>Belady’s</a:t>
            </a:r>
            <a:r>
              <a:rPr lang="en-US" sz="3200" dirty="0">
                <a:ea typeface="Cambria"/>
                <a:cs typeface="Cambria"/>
                <a:sym typeface="Cambria"/>
              </a:rPr>
              <a:t> optimal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C0951-947D-2762-0241-09C8D76C42F2}"/>
              </a:ext>
            </a:extLst>
          </p:cNvPr>
          <p:cNvSpPr txBox="1"/>
          <p:nvPr/>
        </p:nvSpPr>
        <p:spPr>
          <a:xfrm>
            <a:off x="8635180" y="5581864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Mockingjay paper</a:t>
            </a:r>
          </a:p>
        </p:txBody>
      </p:sp>
    </p:spTree>
    <p:extLst>
      <p:ext uri="{BB962C8B-B14F-4D97-AF65-F5344CB8AC3E}">
        <p14:creationId xmlns:p14="http://schemas.microsoft.com/office/powerpoint/2010/main" val="365986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F7995-163F-7DEB-BEF6-0436A7AB3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Google Shape;44;p8">
            <a:extLst>
              <a:ext uri="{FF2B5EF4-FFF2-40B4-BE49-F238E27FC236}">
                <a16:creationId xmlns:a16="http://schemas.microsoft.com/office/drawing/2014/main" id="{FC3C0F53-A507-5944-C9BD-88D14C776642}"/>
              </a:ext>
            </a:extLst>
          </p:cNvPr>
          <p:cNvSpPr txBox="1">
            <a:spLocks/>
          </p:cNvSpPr>
          <p:nvPr/>
        </p:nvSpPr>
        <p:spPr>
          <a:xfrm>
            <a:off x="352149" y="288963"/>
            <a:ext cx="1204630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4800" dirty="0">
                <a:solidFill>
                  <a:srgbClr val="C00000"/>
                </a:solidFill>
              </a:rPr>
              <a:t>Comparison of techniques (4-core)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992C-8CC3-869D-8845-FE8471DC1FB9}"/>
              </a:ext>
            </a:extLst>
          </p:cNvPr>
          <p:cNvSpPr txBox="1"/>
          <p:nvPr/>
        </p:nvSpPr>
        <p:spPr>
          <a:xfrm>
            <a:off x="352149" y="6032188"/>
            <a:ext cx="10977225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ea typeface="Cambria"/>
                <a:cs typeface="Cambria"/>
                <a:sym typeface="Cambria"/>
              </a:rPr>
              <a:t>Mockingjay best performing technique with </a:t>
            </a:r>
            <a:r>
              <a:rPr lang="en-US" sz="3200" b="1" dirty="0">
                <a:ea typeface="Cambria"/>
                <a:cs typeface="Cambria"/>
                <a:sym typeface="Cambria"/>
              </a:rPr>
              <a:t>15.2</a:t>
            </a:r>
            <a:r>
              <a:rPr lang="en-US" sz="3200" dirty="0">
                <a:ea typeface="Cambria"/>
                <a:cs typeface="Cambria"/>
                <a:sym typeface="Cambria"/>
              </a:rPr>
              <a:t>% speedup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6DFBF-AC44-703E-DC45-AF556313E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0" t="18049" r="16411" b="19770"/>
          <a:stretch/>
        </p:blipFill>
        <p:spPr>
          <a:xfrm>
            <a:off x="2720906" y="1531461"/>
            <a:ext cx="6750187" cy="4306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D2320-7555-D987-3423-3A04B1DA0B3B}"/>
              </a:ext>
            </a:extLst>
          </p:cNvPr>
          <p:cNvSpPr txBox="1"/>
          <p:nvPr/>
        </p:nvSpPr>
        <p:spPr>
          <a:xfrm>
            <a:off x="8635180" y="5581864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Mockingjay paper</a:t>
            </a:r>
          </a:p>
        </p:txBody>
      </p:sp>
    </p:spTree>
    <p:extLst>
      <p:ext uri="{BB962C8B-B14F-4D97-AF65-F5344CB8AC3E}">
        <p14:creationId xmlns:p14="http://schemas.microsoft.com/office/powerpoint/2010/main" val="19784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Up next …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1A6A-42A2-8D6F-B798-9DBF7E716B16}"/>
              </a:ext>
            </a:extLst>
          </p:cNvPr>
          <p:cNvSpPr txBox="1"/>
          <p:nvPr/>
        </p:nvSpPr>
        <p:spPr>
          <a:xfrm>
            <a:off x="765908" y="1843950"/>
            <a:ext cx="10989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Hardware prefetching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Prefetching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Interaction between the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746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26615" y="452343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Hardware Prefetching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912444A-0A19-42A4-8DEC-CA84F265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44677" y="3042611"/>
            <a:ext cx="2898350" cy="7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A6901BB-3FD6-44C5-A5F6-F498E0318D17}"/>
              </a:ext>
            </a:extLst>
          </p:cNvPr>
          <p:cNvSpPr/>
          <p:nvPr/>
        </p:nvSpPr>
        <p:spPr>
          <a:xfrm rot="16200000">
            <a:off x="926741" y="3028864"/>
            <a:ext cx="1424763" cy="742506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64C354-DBF2-4EB7-BB4F-62A8BFA590BA}"/>
              </a:ext>
            </a:extLst>
          </p:cNvPr>
          <p:cNvSpPr/>
          <p:nvPr/>
        </p:nvSpPr>
        <p:spPr>
          <a:xfrm rot="16200000">
            <a:off x="4953885" y="2970384"/>
            <a:ext cx="1541721" cy="742509"/>
          </a:xfrm>
          <a:prstGeom prst="roundRect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8819FC-B6B7-4DBA-A26B-1C6BF98E890B}"/>
              </a:ext>
            </a:extLst>
          </p:cNvPr>
          <p:cNvSpPr/>
          <p:nvPr/>
        </p:nvSpPr>
        <p:spPr>
          <a:xfrm>
            <a:off x="4572741" y="5593577"/>
            <a:ext cx="2260750" cy="742509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Prefetcher</a:t>
            </a: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DDB8C8DF-FE69-4257-9A5D-0023BA9BFF9C}"/>
              </a:ext>
            </a:extLst>
          </p:cNvPr>
          <p:cNvSpPr/>
          <p:nvPr/>
        </p:nvSpPr>
        <p:spPr>
          <a:xfrm>
            <a:off x="2010376" y="3200461"/>
            <a:ext cx="3321485" cy="399310"/>
          </a:xfrm>
          <a:prstGeom prst="leftRightArrow">
            <a:avLst>
              <a:gd name="adj1" fmla="val 18046"/>
              <a:gd name="adj2" fmla="val 50000"/>
            </a:avLst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FD83BA0-37A3-4C38-826E-DC99889AB62B}"/>
              </a:ext>
            </a:extLst>
          </p:cNvPr>
          <p:cNvSpPr/>
          <p:nvPr/>
        </p:nvSpPr>
        <p:spPr>
          <a:xfrm>
            <a:off x="6074368" y="2974072"/>
            <a:ext cx="3861978" cy="365126"/>
          </a:xfrm>
          <a:prstGeom prst="rightArrow">
            <a:avLst>
              <a:gd name="adj1" fmla="val 17716"/>
              <a:gd name="adj2" fmla="val 57871"/>
            </a:avLst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D9B3F44-6783-4AFB-8501-F43AC9A4C3F8}"/>
              </a:ext>
            </a:extLst>
          </p:cNvPr>
          <p:cNvSpPr/>
          <p:nvPr/>
        </p:nvSpPr>
        <p:spPr>
          <a:xfrm rot="10800000">
            <a:off x="6074368" y="3389961"/>
            <a:ext cx="3861978" cy="365126"/>
          </a:xfrm>
          <a:prstGeom prst="rightArrow">
            <a:avLst>
              <a:gd name="adj1" fmla="val 17716"/>
              <a:gd name="adj2" fmla="val 57871"/>
            </a:avLst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B60964-E463-4915-BE24-83334DD6DC44}"/>
              </a:ext>
            </a:extLst>
          </p:cNvPr>
          <p:cNvCxnSpPr>
            <a:cxnSpLocks/>
            <a:stCxn id="30" idx="5"/>
            <a:endCxn id="29" idx="1"/>
          </p:cNvCxnSpPr>
          <p:nvPr/>
        </p:nvCxnSpPr>
        <p:spPr>
          <a:xfrm rot="16200000" flipH="1">
            <a:off x="2857587" y="4249678"/>
            <a:ext cx="2528686" cy="901622"/>
          </a:xfrm>
          <a:prstGeom prst="bentConnector2">
            <a:avLst/>
          </a:prstGeom>
          <a:noFill/>
          <a:ln w="38100" cap="flat" cmpd="sng" algn="ctr">
            <a:solidFill>
              <a:srgbClr val="4472C4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D8906A2-FE09-453B-8503-2EB46B4058D1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H="1" flipV="1">
            <a:off x="5724746" y="4112499"/>
            <a:ext cx="1108745" cy="1852333"/>
          </a:xfrm>
          <a:prstGeom prst="bentConnector4">
            <a:avLst>
              <a:gd name="adj1" fmla="val -94459"/>
              <a:gd name="adj2" fmla="val 70808"/>
            </a:avLst>
          </a:prstGeom>
          <a:noFill/>
          <a:ln w="38100" cap="flat" cmpd="sng" algn="ctr">
            <a:solidFill>
              <a:srgbClr val="4472C4"/>
            </a:solidFill>
            <a:prstDash val="dash"/>
            <a:miter lim="800000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4549953-D609-4031-89C0-2DD9FE1E757C}"/>
              </a:ext>
            </a:extLst>
          </p:cNvPr>
          <p:cNvSpPr txBox="1"/>
          <p:nvPr/>
        </p:nvSpPr>
        <p:spPr>
          <a:xfrm>
            <a:off x="2670034" y="4099148"/>
            <a:ext cx="815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 + 2</a:t>
            </a:r>
          </a:p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 + 1</a:t>
            </a:r>
          </a:p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210AB6-AD0A-4821-B3BF-4823165F5759}"/>
              </a:ext>
            </a:extLst>
          </p:cNvPr>
          <p:cNvSpPr txBox="1"/>
          <p:nvPr/>
        </p:nvSpPr>
        <p:spPr>
          <a:xfrm>
            <a:off x="8005357" y="5131912"/>
            <a:ext cx="81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 + 3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CB4A1-AF77-4371-9191-2A65C0C6C0BE}"/>
              </a:ext>
            </a:extLst>
          </p:cNvPr>
          <p:cNvSpPr txBox="1"/>
          <p:nvPr/>
        </p:nvSpPr>
        <p:spPr>
          <a:xfrm>
            <a:off x="7597629" y="2558183"/>
            <a:ext cx="81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 + 3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84316F-651D-4E83-B5A3-7D8B47641A70}"/>
              </a:ext>
            </a:extLst>
          </p:cNvPr>
          <p:cNvSpPr txBox="1"/>
          <p:nvPr/>
        </p:nvSpPr>
        <p:spPr>
          <a:xfrm>
            <a:off x="7619259" y="3701295"/>
            <a:ext cx="113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B8AE37-5AE0-4F95-9857-43AD18B1372D}"/>
              </a:ext>
            </a:extLst>
          </p:cNvPr>
          <p:cNvSpPr txBox="1"/>
          <p:nvPr/>
        </p:nvSpPr>
        <p:spPr>
          <a:xfrm>
            <a:off x="3263389" y="2789015"/>
            <a:ext cx="81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 + 3</a:t>
            </a:r>
          </a:p>
        </p:txBody>
      </p:sp>
      <p:sp>
        <p:nvSpPr>
          <p:cNvPr id="40" name="Explosion: 8 Points 39">
            <a:extLst>
              <a:ext uri="{FF2B5EF4-FFF2-40B4-BE49-F238E27FC236}">
                <a16:creationId xmlns:a16="http://schemas.microsoft.com/office/drawing/2014/main" id="{9BAF04E2-A25E-41FC-9024-AC0145F1C511}"/>
              </a:ext>
            </a:extLst>
          </p:cNvPr>
          <p:cNvSpPr/>
          <p:nvPr/>
        </p:nvSpPr>
        <p:spPr>
          <a:xfrm>
            <a:off x="5133274" y="1732186"/>
            <a:ext cx="1155964" cy="742509"/>
          </a:xfrm>
          <a:prstGeom prst="irregularSeal1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416BA9-47AE-432D-B354-03B55F4BFA28}"/>
              </a:ext>
            </a:extLst>
          </p:cNvPr>
          <p:cNvSpPr/>
          <p:nvPr/>
        </p:nvSpPr>
        <p:spPr>
          <a:xfrm>
            <a:off x="2873533" y="5402944"/>
            <a:ext cx="389054" cy="39930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5A435-792B-42C1-A538-FEB8E38EC753}"/>
              </a:ext>
            </a:extLst>
          </p:cNvPr>
          <p:cNvSpPr/>
          <p:nvPr/>
        </p:nvSpPr>
        <p:spPr>
          <a:xfrm>
            <a:off x="8221546" y="5693556"/>
            <a:ext cx="389054" cy="39930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FF97DE-AC0F-43D7-91FB-EE49E5E6A84B}"/>
              </a:ext>
            </a:extLst>
          </p:cNvPr>
          <p:cNvSpPr/>
          <p:nvPr/>
        </p:nvSpPr>
        <p:spPr>
          <a:xfrm>
            <a:off x="8591135" y="2587104"/>
            <a:ext cx="389054" cy="39930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134615D-DC6A-495E-8CD2-0AC4405546CF}"/>
              </a:ext>
            </a:extLst>
          </p:cNvPr>
          <p:cNvSpPr/>
          <p:nvPr/>
        </p:nvSpPr>
        <p:spPr>
          <a:xfrm>
            <a:off x="8491234" y="3771669"/>
            <a:ext cx="389054" cy="39930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DAB0F1-7F69-4377-9ED0-64EDA2B85FFE}"/>
              </a:ext>
            </a:extLst>
          </p:cNvPr>
          <p:cNvSpPr/>
          <p:nvPr/>
        </p:nvSpPr>
        <p:spPr>
          <a:xfrm>
            <a:off x="4208997" y="2803233"/>
            <a:ext cx="389054" cy="39930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53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26615" y="407620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Metrics of interest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3E228C-FDAC-A30D-0100-5EB8CB7F3ACC}"/>
              </a:ext>
            </a:extLst>
          </p:cNvPr>
          <p:cNvSpPr/>
          <p:nvPr/>
        </p:nvSpPr>
        <p:spPr>
          <a:xfrm>
            <a:off x="926615" y="2004963"/>
            <a:ext cx="10888811" cy="4445417"/>
          </a:xfrm>
          <a:prstGeom prst="roundRect">
            <a:avLst>
              <a:gd name="adj" fmla="val 6901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Accuracy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  	</a:t>
            </a:r>
            <a:r>
              <a:rPr lang="en-US" sz="3200" i="1" dirty="0">
                <a:solidFill>
                  <a:schemeClr val="tx1"/>
                </a:solidFill>
              </a:rPr>
              <a:t>Used prefetches / total prefetches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endParaRPr lang="en-US" sz="32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Coverage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  	</a:t>
            </a:r>
            <a:r>
              <a:rPr lang="en-US" sz="3200" i="1" dirty="0">
                <a:solidFill>
                  <a:schemeClr val="tx1"/>
                </a:solidFill>
              </a:rPr>
              <a:t>Misses eliminated by prefetching / total misses</a:t>
            </a:r>
            <a:endParaRPr lang="en-US" sz="3200" i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Timeliness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  	</a:t>
            </a:r>
            <a:r>
              <a:rPr lang="en-US" sz="3200" i="1" dirty="0">
                <a:solidFill>
                  <a:schemeClr val="tx1"/>
                </a:solidFill>
              </a:rPr>
              <a:t>How early/late a prefetch is?</a:t>
            </a:r>
          </a:p>
          <a:p>
            <a:pPr lvl="1"/>
            <a:endParaRPr lang="en-US" sz="32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DRAM bandwidth consumption</a:t>
            </a:r>
            <a:endParaRPr lang="en-US" sz="3200" b="1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Cache pollution - </a:t>
            </a:r>
            <a:r>
              <a:rPr lang="en-US" sz="3200" dirty="0">
                <a:solidFill>
                  <a:schemeClr val="tx1"/>
                </a:solidFill>
              </a:rPr>
              <a:t>unused prefetches</a:t>
            </a:r>
          </a:p>
          <a:p>
            <a:pPr lvl="1"/>
            <a:r>
              <a:rPr lang="en-US" sz="3200" i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5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Up next …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1A6A-42A2-8D6F-B798-9DBF7E716B16}"/>
              </a:ext>
            </a:extLst>
          </p:cNvPr>
          <p:cNvSpPr txBox="1"/>
          <p:nvPr/>
        </p:nvSpPr>
        <p:spPr>
          <a:xfrm>
            <a:off x="765908" y="1843950"/>
            <a:ext cx="10989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Hardware prefetching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Prefetching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Interaction between the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024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01445" y="523837"/>
            <a:ext cx="10706916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Intel's Stride prefetching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CC838-5632-283B-8110-DD35B2157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3" t="33971" r="19435" b="13100"/>
          <a:stretch/>
        </p:blipFill>
        <p:spPr>
          <a:xfrm>
            <a:off x="1213470" y="1541457"/>
            <a:ext cx="9765060" cy="45496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B06C55-E9FA-222C-6BCE-D7A7574DFF36}"/>
              </a:ext>
            </a:extLst>
          </p:cNvPr>
          <p:cNvSpPr txBox="1"/>
          <p:nvPr/>
        </p:nvSpPr>
        <p:spPr>
          <a:xfrm>
            <a:off x="678421" y="6059623"/>
            <a:ext cx="10028904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Associates Instruction pointer(IP) to a constant stride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05A543-87DF-3D62-F332-1BF68C64CFB0}"/>
              </a:ext>
            </a:extLst>
          </p:cNvPr>
          <p:cNvSpPr/>
          <p:nvPr/>
        </p:nvSpPr>
        <p:spPr>
          <a:xfrm>
            <a:off x="8037871" y="3038168"/>
            <a:ext cx="160757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B60CE-15C1-22DF-643E-476007648515}"/>
              </a:ext>
            </a:extLst>
          </p:cNvPr>
          <p:cNvSpPr/>
          <p:nvPr/>
        </p:nvSpPr>
        <p:spPr>
          <a:xfrm>
            <a:off x="1863213" y="1818968"/>
            <a:ext cx="341671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75430" y="531404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Stride patterns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87D8C-1706-450C-90EE-D6B684E57B87}"/>
              </a:ext>
            </a:extLst>
          </p:cNvPr>
          <p:cNvSpPr txBox="1"/>
          <p:nvPr/>
        </p:nvSpPr>
        <p:spPr>
          <a:xfrm>
            <a:off x="4134617" y="2031710"/>
            <a:ext cx="3706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+1, +1, +1,…</a:t>
            </a:r>
          </a:p>
          <a:p>
            <a:r>
              <a:rPr lang="en-US" sz="4400" dirty="0"/>
              <a:t>+3, +3, +3,…</a:t>
            </a:r>
          </a:p>
          <a:p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1EC17-D499-45A8-AA57-264AAF4E0C20}"/>
              </a:ext>
            </a:extLst>
          </p:cNvPr>
          <p:cNvSpPr txBox="1"/>
          <p:nvPr/>
        </p:nvSpPr>
        <p:spPr>
          <a:xfrm>
            <a:off x="4111735" y="3960610"/>
            <a:ext cx="8003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+1, +2</a:t>
            </a:r>
            <a:r>
              <a:rPr lang="en-US" sz="4400" dirty="0"/>
              <a:t>, +1, +2…</a:t>
            </a:r>
          </a:p>
          <a:p>
            <a:r>
              <a:rPr lang="en-US" sz="4400" dirty="0">
                <a:solidFill>
                  <a:srgbClr val="FF0000"/>
                </a:solidFill>
              </a:rPr>
              <a:t>+1, -3, +4, +1</a:t>
            </a:r>
            <a:r>
              <a:rPr lang="en-US" sz="4400" dirty="0"/>
              <a:t>, +1, -3, +4, +1…</a:t>
            </a:r>
          </a:p>
          <a:p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FF802-3E5F-4B81-BB35-80A08FAB33EB}"/>
              </a:ext>
            </a:extLst>
          </p:cNvPr>
          <p:cNvSpPr txBox="1"/>
          <p:nvPr/>
        </p:nvSpPr>
        <p:spPr>
          <a:xfrm>
            <a:off x="654205" y="2586024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Constant Stride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AEB47-F799-4AF5-B778-D8425BAC15FD}"/>
              </a:ext>
            </a:extLst>
          </p:cNvPr>
          <p:cNvSpPr txBox="1"/>
          <p:nvPr/>
        </p:nvSpPr>
        <p:spPr>
          <a:xfrm>
            <a:off x="654205" y="4289325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 Stride</a:t>
            </a:r>
          </a:p>
        </p:txBody>
      </p:sp>
    </p:spTree>
    <p:extLst>
      <p:ext uri="{BB962C8B-B14F-4D97-AF65-F5344CB8AC3E}">
        <p14:creationId xmlns:p14="http://schemas.microsoft.com/office/powerpoint/2010/main" val="17363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4800" dirty="0"/>
              <a:t>Problem</a:t>
            </a:r>
            <a:endParaRPr sz="48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C42EA-3ECA-4371-BBFC-C94A1EA8EF8D}"/>
              </a:ext>
            </a:extLst>
          </p:cNvPr>
          <p:cNvSpPr txBox="1"/>
          <p:nvPr/>
        </p:nvSpPr>
        <p:spPr>
          <a:xfrm>
            <a:off x="7853709" y="2328625"/>
            <a:ext cx="329762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3360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+mn-ea"/>
                <a:cs typeface="+mn-cs"/>
              </a:rPr>
              <a:t>55% growth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C62F8-6379-471B-9B1B-340EB030E82F}"/>
              </a:ext>
            </a:extLst>
          </p:cNvPr>
          <p:cNvSpPr txBox="1"/>
          <p:nvPr/>
        </p:nvSpPr>
        <p:spPr>
          <a:xfrm>
            <a:off x="7862853" y="4544124"/>
            <a:ext cx="329762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336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10% growth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2D51C-21B7-52FA-B3C1-A066A6C0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7" y="1738292"/>
            <a:ext cx="7659157" cy="4677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83748" y="393660"/>
            <a:ext cx="12154519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Look-ahead based: SPP [MICRO 16]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49BFA-F283-48B4-81D7-40A37558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0" t="18049" r="36108" b="26731"/>
          <a:stretch/>
        </p:blipFill>
        <p:spPr>
          <a:xfrm>
            <a:off x="3868993" y="1651821"/>
            <a:ext cx="4454013" cy="36428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E11714-DF38-48B2-BC10-151DC002C17F}"/>
              </a:ext>
            </a:extLst>
          </p:cNvPr>
          <p:cNvCxnSpPr>
            <a:cxnSpLocks/>
          </p:cNvCxnSpPr>
          <p:nvPr/>
        </p:nvCxnSpPr>
        <p:spPr>
          <a:xfrm>
            <a:off x="2109019" y="3141413"/>
            <a:ext cx="17599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4DF0B-9BD2-4AA7-BA06-97953759D21D}"/>
              </a:ext>
            </a:extLst>
          </p:cNvPr>
          <p:cNvCxnSpPr>
            <a:cxnSpLocks/>
          </p:cNvCxnSpPr>
          <p:nvPr/>
        </p:nvCxnSpPr>
        <p:spPr>
          <a:xfrm>
            <a:off x="3099619" y="4336033"/>
            <a:ext cx="769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890CA4-4EBE-4DA5-8965-9DB1B14AF59C}"/>
              </a:ext>
            </a:extLst>
          </p:cNvPr>
          <p:cNvCxnSpPr>
            <a:cxnSpLocks/>
          </p:cNvCxnSpPr>
          <p:nvPr/>
        </p:nvCxnSpPr>
        <p:spPr>
          <a:xfrm>
            <a:off x="8323006" y="3141413"/>
            <a:ext cx="2222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75B20-4C24-4251-AED4-848B0CBA2660}"/>
              </a:ext>
            </a:extLst>
          </p:cNvPr>
          <p:cNvCxnSpPr>
            <a:cxnSpLocks/>
          </p:cNvCxnSpPr>
          <p:nvPr/>
        </p:nvCxnSpPr>
        <p:spPr>
          <a:xfrm>
            <a:off x="9040762" y="3141413"/>
            <a:ext cx="0" cy="23963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C9676F-BAF6-4528-8730-15CB0627052B}"/>
              </a:ext>
            </a:extLst>
          </p:cNvPr>
          <p:cNvCxnSpPr>
            <a:cxnSpLocks/>
          </p:cNvCxnSpPr>
          <p:nvPr/>
        </p:nvCxnSpPr>
        <p:spPr>
          <a:xfrm>
            <a:off x="3099619" y="4336033"/>
            <a:ext cx="0" cy="12017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44FAFB-9034-46DC-A03C-F6C334504EFE}"/>
              </a:ext>
            </a:extLst>
          </p:cNvPr>
          <p:cNvCxnSpPr>
            <a:cxnSpLocks/>
          </p:cNvCxnSpPr>
          <p:nvPr/>
        </p:nvCxnSpPr>
        <p:spPr>
          <a:xfrm>
            <a:off x="3099619" y="5537767"/>
            <a:ext cx="59411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9BF09C-90A1-4CDF-8CB7-D2C4781F1191}"/>
              </a:ext>
            </a:extLst>
          </p:cNvPr>
          <p:cNvCxnSpPr>
            <a:cxnSpLocks/>
          </p:cNvCxnSpPr>
          <p:nvPr/>
        </p:nvCxnSpPr>
        <p:spPr>
          <a:xfrm>
            <a:off x="8318090" y="4336033"/>
            <a:ext cx="2227007" cy="196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59B060-9D72-433F-A6DA-80110C72EE21}"/>
              </a:ext>
            </a:extLst>
          </p:cNvPr>
          <p:cNvCxnSpPr>
            <a:cxnSpLocks/>
          </p:cNvCxnSpPr>
          <p:nvPr/>
        </p:nvCxnSpPr>
        <p:spPr>
          <a:xfrm>
            <a:off x="8625349" y="4355698"/>
            <a:ext cx="0" cy="14256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DF071B-8021-4B79-AD17-B24330689232}"/>
              </a:ext>
            </a:extLst>
          </p:cNvPr>
          <p:cNvCxnSpPr>
            <a:cxnSpLocks/>
          </p:cNvCxnSpPr>
          <p:nvPr/>
        </p:nvCxnSpPr>
        <p:spPr>
          <a:xfrm flipH="1">
            <a:off x="2684206" y="3141413"/>
            <a:ext cx="7373" cy="26399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961F3D-25FB-4D04-A6B6-E09D1A17D624}"/>
              </a:ext>
            </a:extLst>
          </p:cNvPr>
          <p:cNvCxnSpPr>
            <a:cxnSpLocks/>
          </p:cNvCxnSpPr>
          <p:nvPr/>
        </p:nvCxnSpPr>
        <p:spPr>
          <a:xfrm>
            <a:off x="2684206" y="5781378"/>
            <a:ext cx="594114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9793C8C-AEE5-49F3-BBE5-072BF052012A}"/>
              </a:ext>
            </a:extLst>
          </p:cNvPr>
          <p:cNvSpPr txBox="1"/>
          <p:nvPr/>
        </p:nvSpPr>
        <p:spPr>
          <a:xfrm>
            <a:off x="8992830" y="2433171"/>
            <a:ext cx="299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Prefetch with P%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1E97C6-0786-43D3-A42D-D17E65F1E0D3}"/>
              </a:ext>
            </a:extLst>
          </p:cNvPr>
          <p:cNvSpPr txBox="1"/>
          <p:nvPr/>
        </p:nvSpPr>
        <p:spPr>
          <a:xfrm>
            <a:off x="9431592" y="3310574"/>
            <a:ext cx="244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Lookahead prefetch(P’%)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B611B-C0B3-C777-B87D-F1CCE20CDD30}"/>
              </a:ext>
            </a:extLst>
          </p:cNvPr>
          <p:cNvSpPr txBox="1"/>
          <p:nvPr/>
        </p:nvSpPr>
        <p:spPr>
          <a:xfrm>
            <a:off x="2462981" y="6038256"/>
            <a:ext cx="6413091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Can handle more complex strides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50E9C-8622-6A48-C21D-EF4B0A213AAE}"/>
              </a:ext>
            </a:extLst>
          </p:cNvPr>
          <p:cNvSpPr txBox="1"/>
          <p:nvPr/>
        </p:nvSpPr>
        <p:spPr>
          <a:xfrm>
            <a:off x="202791" y="2855176"/>
            <a:ext cx="1906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Access</a:t>
            </a:r>
          </a:p>
          <a:p>
            <a:r>
              <a:rPr lang="en-US" sz="2800" dirty="0"/>
              <a:t>(signature)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021F4-1297-071F-0A1A-5DC3054F03FB}"/>
              </a:ext>
            </a:extLst>
          </p:cNvPr>
          <p:cNvSpPr txBox="1"/>
          <p:nvPr/>
        </p:nvSpPr>
        <p:spPr>
          <a:xfrm>
            <a:off x="9112791" y="5558921"/>
            <a:ext cx="329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+1, +3</a:t>
            </a:r>
            <a:r>
              <a:rPr lang="en-US" sz="3200" dirty="0"/>
              <a:t>, +1, +3…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7EF64-5622-D956-6DB1-743B4588DEE6}"/>
              </a:ext>
            </a:extLst>
          </p:cNvPr>
          <p:cNvSpPr txBox="1"/>
          <p:nvPr/>
        </p:nvSpPr>
        <p:spPr>
          <a:xfrm>
            <a:off x="0" y="6550913"/>
            <a:ext cx="356910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taken from SPP paper</a:t>
            </a:r>
          </a:p>
        </p:txBody>
      </p:sp>
    </p:spTree>
    <p:extLst>
      <p:ext uri="{BB962C8B-B14F-4D97-AF65-F5344CB8AC3E}">
        <p14:creationId xmlns:p14="http://schemas.microsoft.com/office/powerpoint/2010/main" val="23891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1" grpId="0" animBg="1"/>
      <p:bldP spid="3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20940" y="467153"/>
            <a:ext cx="1125978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Offset based: BOP [HPCA 16]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32335-6B4D-1082-D07B-E36576A11FC4}"/>
              </a:ext>
            </a:extLst>
          </p:cNvPr>
          <p:cNvSpPr txBox="1"/>
          <p:nvPr/>
        </p:nvSpPr>
        <p:spPr>
          <a:xfrm>
            <a:off x="64635" y="2151411"/>
            <a:ext cx="311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Trigger address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F057DD-C1DE-7898-228E-E7C84B6F191C}"/>
              </a:ext>
            </a:extLst>
          </p:cNvPr>
          <p:cNvSpPr/>
          <p:nvPr/>
        </p:nvSpPr>
        <p:spPr>
          <a:xfrm>
            <a:off x="3119894" y="2256502"/>
            <a:ext cx="781665" cy="461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6546A53-32AF-E275-C2BD-32E0E3997BEF}"/>
              </a:ext>
            </a:extLst>
          </p:cNvPr>
          <p:cNvSpPr/>
          <p:nvPr/>
        </p:nvSpPr>
        <p:spPr>
          <a:xfrm>
            <a:off x="5335619" y="2256501"/>
            <a:ext cx="1602658" cy="461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 + 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B530D6-12CB-FFB7-4C15-A55C2EB79F13}"/>
              </a:ext>
            </a:extLst>
          </p:cNvPr>
          <p:cNvCxnSpPr>
            <a:stCxn id="6" idx="3"/>
            <a:endCxn id="26" idx="1"/>
          </p:cNvCxnSpPr>
          <p:nvPr/>
        </p:nvCxnSpPr>
        <p:spPr>
          <a:xfrm flipV="1">
            <a:off x="3901559" y="2487334"/>
            <a:ext cx="143406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29FFD4-FB3B-06C9-3CDE-3876A63255B1}"/>
              </a:ext>
            </a:extLst>
          </p:cNvPr>
          <p:cNvSpPr txBox="1"/>
          <p:nvPr/>
        </p:nvSpPr>
        <p:spPr>
          <a:xfrm>
            <a:off x="4467837" y="1566636"/>
            <a:ext cx="325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Prefetch address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7A1610-8391-73DD-CCE9-2AAC86C88C12}"/>
              </a:ext>
            </a:extLst>
          </p:cNvPr>
          <p:cNvSpPr txBox="1"/>
          <p:nvPr/>
        </p:nvSpPr>
        <p:spPr>
          <a:xfrm>
            <a:off x="8372337" y="2236203"/>
            <a:ext cx="144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Offset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A2B767-09EA-1640-AF5A-8188845A6219}"/>
              </a:ext>
            </a:extLst>
          </p:cNvPr>
          <p:cNvSpPr/>
          <p:nvPr/>
        </p:nvSpPr>
        <p:spPr>
          <a:xfrm>
            <a:off x="9806397" y="2274521"/>
            <a:ext cx="879588" cy="4616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9274B1B-41FE-916B-91C2-14338136EED3}"/>
              </a:ext>
            </a:extLst>
          </p:cNvPr>
          <p:cNvSpPr/>
          <p:nvPr/>
        </p:nvSpPr>
        <p:spPr>
          <a:xfrm>
            <a:off x="1094581" y="3007218"/>
            <a:ext cx="9351324" cy="10953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Finds </a:t>
            </a:r>
            <a:r>
              <a:rPr lang="en-US" sz="2800" b="1" dirty="0"/>
              <a:t>optimal</a:t>
            </a:r>
            <a:r>
              <a:rPr lang="en-US" sz="2800" dirty="0"/>
              <a:t> offset D for prefetches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Dynamically updates D with changing app. behavior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10F034-212A-979A-0156-C68B6C29DFE4}"/>
              </a:ext>
            </a:extLst>
          </p:cNvPr>
          <p:cNvSpPr/>
          <p:nvPr/>
        </p:nvSpPr>
        <p:spPr>
          <a:xfrm>
            <a:off x="3361708" y="4446084"/>
            <a:ext cx="2212258" cy="9826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 offset learning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587832-1CA0-2791-56F4-F1B14C74B971}"/>
              </a:ext>
            </a:extLst>
          </p:cNvPr>
          <p:cNvCxnSpPr>
            <a:endCxn id="14" idx="1"/>
          </p:cNvCxnSpPr>
          <p:nvPr/>
        </p:nvCxnSpPr>
        <p:spPr>
          <a:xfrm>
            <a:off x="2330245" y="4937406"/>
            <a:ext cx="10314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90E2F9-3AFE-E0EC-6C18-7AF913CB8E77}"/>
              </a:ext>
            </a:extLst>
          </p:cNvPr>
          <p:cNvSpPr txBox="1"/>
          <p:nvPr/>
        </p:nvSpPr>
        <p:spPr>
          <a:xfrm>
            <a:off x="1624582" y="4675796"/>
            <a:ext cx="689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X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4BF6F55-A000-F0B7-CE10-01174281E71D}"/>
              </a:ext>
            </a:extLst>
          </p:cNvPr>
          <p:cNvSpPr/>
          <p:nvPr/>
        </p:nvSpPr>
        <p:spPr>
          <a:xfrm>
            <a:off x="7856953" y="4446084"/>
            <a:ext cx="3294382" cy="9826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Recent prefetch requests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E9196A-23B4-0DD0-3730-BF514E348372}"/>
              </a:ext>
            </a:extLst>
          </p:cNvPr>
          <p:cNvCxnSpPr>
            <a:cxnSpLocks/>
            <a:stCxn id="14" idx="3"/>
            <a:endCxn id="46" idx="1"/>
          </p:cNvCxnSpPr>
          <p:nvPr/>
        </p:nvCxnSpPr>
        <p:spPr>
          <a:xfrm>
            <a:off x="5573966" y="4937406"/>
            <a:ext cx="22829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01FFA3-B4E2-7E87-D923-1D30AFD105F1}"/>
              </a:ext>
            </a:extLst>
          </p:cNvPr>
          <p:cNvSpPr txBox="1"/>
          <p:nvPr/>
        </p:nvSpPr>
        <p:spPr>
          <a:xfrm>
            <a:off x="5793907" y="4414186"/>
            <a:ext cx="1705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test d</a:t>
            </a:r>
            <a:r>
              <a:rPr lang="en-US" sz="1800" dirty="0"/>
              <a:t>i</a:t>
            </a:r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45ADBC-EE01-296D-8DE0-59014FF6CB76}"/>
              </a:ext>
            </a:extLst>
          </p:cNvPr>
          <p:cNvSpPr txBox="1"/>
          <p:nvPr/>
        </p:nvSpPr>
        <p:spPr>
          <a:xfrm>
            <a:off x="6938277" y="5489892"/>
            <a:ext cx="4948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X-d present: increase confidence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9518A7-B7B0-2472-568F-0F936392B729}"/>
              </a:ext>
            </a:extLst>
          </p:cNvPr>
          <p:cNvSpPr txBox="1"/>
          <p:nvPr/>
        </p:nvSpPr>
        <p:spPr>
          <a:xfrm>
            <a:off x="1198940" y="6001920"/>
            <a:ext cx="5678134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Outcome: Timely prefetches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8217E-2AD4-65D9-176D-8A3B0DDD47C5}"/>
              </a:ext>
            </a:extLst>
          </p:cNvPr>
          <p:cNvSpPr txBox="1"/>
          <p:nvPr/>
        </p:nvSpPr>
        <p:spPr>
          <a:xfrm>
            <a:off x="5862706" y="4972085"/>
            <a:ext cx="1705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test d</a:t>
            </a:r>
            <a:r>
              <a:rPr lang="en-US" sz="1800" dirty="0"/>
              <a:t>i+1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75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26" grpId="0" animBg="1"/>
      <p:bldP spid="29" grpId="0"/>
      <p:bldP spid="31" grpId="0"/>
      <p:bldP spid="32" grpId="0" animBg="1"/>
      <p:bldP spid="34" grpId="0" animBg="1"/>
      <p:bldP spid="14" grpId="0" animBg="1"/>
      <p:bldP spid="43" grpId="0"/>
      <p:bldP spid="46" grpId="0" animBg="1"/>
      <p:bldP spid="48" grpId="0"/>
      <p:bldP spid="49" grpId="0"/>
      <p:bldP spid="51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95258" y="450088"/>
            <a:ext cx="12154519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Region based: Bingo[HPCA 19]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175EE-4CAB-4BE6-2B4B-E629262C55E1}"/>
              </a:ext>
            </a:extLst>
          </p:cNvPr>
          <p:cNvSpPr/>
          <p:nvPr/>
        </p:nvSpPr>
        <p:spPr>
          <a:xfrm>
            <a:off x="3436374" y="2580968"/>
            <a:ext cx="3185652" cy="3215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8C4A7A-4A34-6C63-CD08-9354AD3ABB1D}"/>
              </a:ext>
            </a:extLst>
          </p:cNvPr>
          <p:cNvSpPr/>
          <p:nvPr/>
        </p:nvSpPr>
        <p:spPr>
          <a:xfrm>
            <a:off x="3650226" y="3075037"/>
            <a:ext cx="2757948" cy="412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100111011001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63730A-55B3-6A8C-4855-2997A6714D59}"/>
              </a:ext>
            </a:extLst>
          </p:cNvPr>
          <p:cNvSpPr/>
          <p:nvPr/>
        </p:nvSpPr>
        <p:spPr>
          <a:xfrm>
            <a:off x="3650226" y="3562226"/>
            <a:ext cx="2757948" cy="412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001100101000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F0D495-464A-542D-EC78-40AE66158DCE}"/>
              </a:ext>
            </a:extLst>
          </p:cNvPr>
          <p:cNvSpPr/>
          <p:nvPr/>
        </p:nvSpPr>
        <p:spPr>
          <a:xfrm>
            <a:off x="3650226" y="4049415"/>
            <a:ext cx="2757948" cy="412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100110110001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5623B-DA23-A4B5-FB91-ED63EFCBBF5A}"/>
              </a:ext>
            </a:extLst>
          </p:cNvPr>
          <p:cNvSpPr txBox="1"/>
          <p:nvPr/>
        </p:nvSpPr>
        <p:spPr>
          <a:xfrm>
            <a:off x="3952568" y="2583876"/>
            <a:ext cx="266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Spatial pattern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08D6CE-7746-E1DF-F3EE-342C5BEE0A91}"/>
              </a:ext>
            </a:extLst>
          </p:cNvPr>
          <p:cNvCxnSpPr>
            <a:cxnSpLocks/>
          </p:cNvCxnSpPr>
          <p:nvPr/>
        </p:nvCxnSpPr>
        <p:spPr>
          <a:xfrm flipV="1">
            <a:off x="6408174" y="2532214"/>
            <a:ext cx="966020" cy="763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E33F4B-AA47-3ADF-8C2B-1C9EF40077F1}"/>
              </a:ext>
            </a:extLst>
          </p:cNvPr>
          <p:cNvSpPr txBox="1"/>
          <p:nvPr/>
        </p:nvSpPr>
        <p:spPr>
          <a:xfrm>
            <a:off x="7501085" y="1732841"/>
            <a:ext cx="4036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Records spatial access pattern over a memory region (</a:t>
            </a:r>
            <a:r>
              <a:rPr lang="en-US" sz="2800" dirty="0" err="1"/>
              <a:t>eg.</a:t>
            </a:r>
            <a:r>
              <a:rPr lang="en-US" sz="2800" dirty="0"/>
              <a:t> </a:t>
            </a:r>
            <a:r>
              <a:rPr lang="en-US" sz="2800" b="1" dirty="0"/>
              <a:t>OS page</a:t>
            </a:r>
            <a:r>
              <a:rPr lang="en-US" sz="2800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18253B-6F96-47DB-2356-188807434116}"/>
              </a:ext>
            </a:extLst>
          </p:cNvPr>
          <p:cNvCxnSpPr>
            <a:cxnSpLocks/>
          </p:cNvCxnSpPr>
          <p:nvPr/>
        </p:nvCxnSpPr>
        <p:spPr>
          <a:xfrm>
            <a:off x="2684206" y="3761328"/>
            <a:ext cx="9660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29B0B13-2873-10E6-AC44-487086E28304}"/>
              </a:ext>
            </a:extLst>
          </p:cNvPr>
          <p:cNvSpPr txBox="1"/>
          <p:nvPr/>
        </p:nvSpPr>
        <p:spPr>
          <a:xfrm>
            <a:off x="61641" y="3487992"/>
            <a:ext cx="29791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Trigger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 + 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 + offset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53085E-420D-94E1-D8E8-E73C24AB9960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>
            <a:off x="6408174" y="3768704"/>
            <a:ext cx="1300506" cy="16629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E2AEFD2-7EA4-EBC8-2F1A-811AE3415553}"/>
              </a:ext>
            </a:extLst>
          </p:cNvPr>
          <p:cNvSpPr txBox="1"/>
          <p:nvPr/>
        </p:nvSpPr>
        <p:spPr>
          <a:xfrm>
            <a:off x="7708680" y="4739147"/>
            <a:ext cx="1885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Prefetch:</a:t>
            </a:r>
          </a:p>
          <a:p>
            <a:r>
              <a:rPr lang="en-US" sz="2800" dirty="0"/>
              <a:t>   X+2</a:t>
            </a:r>
          </a:p>
          <a:p>
            <a:r>
              <a:rPr lang="en-US" sz="2800" dirty="0"/>
              <a:t>   X+3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8A812B-349C-E4B0-3EDE-5311EE62196B}"/>
              </a:ext>
            </a:extLst>
          </p:cNvPr>
          <p:cNvSpPr txBox="1"/>
          <p:nvPr/>
        </p:nvSpPr>
        <p:spPr>
          <a:xfrm>
            <a:off x="3333135" y="1961105"/>
            <a:ext cx="3392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Pattern history 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72EA4-28F5-02D5-24DE-FFD718B1DE3D}"/>
              </a:ext>
            </a:extLst>
          </p:cNvPr>
          <p:cNvSpPr txBox="1"/>
          <p:nvPr/>
        </p:nvSpPr>
        <p:spPr>
          <a:xfrm rot="5400000">
            <a:off x="8401731" y="5870901"/>
            <a:ext cx="499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F8A9C-0C21-F5AD-D05E-CFBF716AD441}"/>
              </a:ext>
            </a:extLst>
          </p:cNvPr>
          <p:cNvSpPr txBox="1"/>
          <p:nvPr/>
        </p:nvSpPr>
        <p:spPr>
          <a:xfrm>
            <a:off x="1461318" y="6082996"/>
            <a:ext cx="4982499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Very aggressive in nature </a:t>
            </a:r>
          </a:p>
        </p:txBody>
      </p:sp>
    </p:spTree>
    <p:extLst>
      <p:ext uri="{BB962C8B-B14F-4D97-AF65-F5344CB8AC3E}">
        <p14:creationId xmlns:p14="http://schemas.microsoft.com/office/powerpoint/2010/main" val="22035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6" grpId="0" animBg="1"/>
      <p:bldP spid="28" grpId="0" animBg="1"/>
      <p:bldP spid="6" grpId="0"/>
      <p:bldP spid="29" grpId="0"/>
      <p:bldP spid="42" grpId="0"/>
      <p:bldP spid="31" grpId="0"/>
      <p:bldP spid="17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07390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Prefetching techniques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00129" y="6321532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201B61-188E-844C-30E5-9E65249B0FE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flipH="1">
            <a:off x="1561782" y="2268416"/>
            <a:ext cx="2812151" cy="1140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430A68-076D-5DF9-95C7-158B9DD468A2}"/>
              </a:ext>
            </a:extLst>
          </p:cNvPr>
          <p:cNvCxnSpPr>
            <a:cxnSpLocks/>
            <a:stCxn id="41" idx="3"/>
            <a:endCxn id="46" idx="0"/>
          </p:cNvCxnSpPr>
          <p:nvPr/>
        </p:nvCxnSpPr>
        <p:spPr>
          <a:xfrm flipH="1">
            <a:off x="4413781" y="2750144"/>
            <a:ext cx="392122" cy="983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E61230-2B29-C908-B17F-6F1C64FC4BF6}"/>
              </a:ext>
            </a:extLst>
          </p:cNvPr>
          <p:cNvCxnSpPr>
            <a:cxnSpLocks/>
            <a:stCxn id="42" idx="4"/>
            <a:endCxn id="43" idx="0"/>
          </p:cNvCxnSpPr>
          <p:nvPr/>
        </p:nvCxnSpPr>
        <p:spPr>
          <a:xfrm flipH="1">
            <a:off x="1257196" y="4394507"/>
            <a:ext cx="304586" cy="50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DA1A52-3EA2-D47E-EEC5-EDF346377028}"/>
              </a:ext>
            </a:extLst>
          </p:cNvPr>
          <p:cNvCxnSpPr>
            <a:cxnSpLocks/>
            <a:stCxn id="46" idx="3"/>
            <a:endCxn id="47" idx="0"/>
          </p:cNvCxnSpPr>
          <p:nvPr/>
        </p:nvCxnSpPr>
        <p:spPr>
          <a:xfrm>
            <a:off x="3491347" y="4574221"/>
            <a:ext cx="11023" cy="479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CF3DE9-259A-3CB4-7507-D634F4E7659E}"/>
              </a:ext>
            </a:extLst>
          </p:cNvPr>
          <p:cNvCxnSpPr>
            <a:cxnSpLocks/>
            <a:stCxn id="46" idx="5"/>
            <a:endCxn id="48" idx="0"/>
          </p:cNvCxnSpPr>
          <p:nvPr/>
        </p:nvCxnSpPr>
        <p:spPr>
          <a:xfrm flipH="1">
            <a:off x="5320259" y="4574221"/>
            <a:ext cx="15956" cy="52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0E88414-CA8E-908A-E2F5-E69A901904F0}"/>
              </a:ext>
            </a:extLst>
          </p:cNvPr>
          <p:cNvSpPr/>
          <p:nvPr/>
        </p:nvSpPr>
        <p:spPr>
          <a:xfrm>
            <a:off x="4373933" y="1587150"/>
            <a:ext cx="2949677" cy="13625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 prefetchers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F4668C-74AC-E684-7D6E-ED460741E60F}"/>
              </a:ext>
            </a:extLst>
          </p:cNvPr>
          <p:cNvSpPr/>
          <p:nvPr/>
        </p:nvSpPr>
        <p:spPr>
          <a:xfrm>
            <a:off x="738330" y="3409271"/>
            <a:ext cx="1646903" cy="9852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Stride based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401209A-E4C9-BB25-8695-6736B4267F8A}"/>
              </a:ext>
            </a:extLst>
          </p:cNvPr>
          <p:cNvSpPr/>
          <p:nvPr/>
        </p:nvSpPr>
        <p:spPr>
          <a:xfrm>
            <a:off x="241009" y="4896347"/>
            <a:ext cx="2032373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IP-stride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922F555-D52D-69E6-EF48-1E11150B4B85}"/>
              </a:ext>
            </a:extLst>
          </p:cNvPr>
          <p:cNvSpPr/>
          <p:nvPr/>
        </p:nvSpPr>
        <p:spPr>
          <a:xfrm>
            <a:off x="3109262" y="3733269"/>
            <a:ext cx="2609038" cy="9852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Lookahead based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64C485-F2EB-8C38-FC12-62C965AF3CAF}"/>
              </a:ext>
            </a:extLst>
          </p:cNvPr>
          <p:cNvSpPr/>
          <p:nvPr/>
        </p:nvSpPr>
        <p:spPr>
          <a:xfrm>
            <a:off x="2678918" y="5053982"/>
            <a:ext cx="1646904" cy="9852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VLDP</a:t>
            </a:r>
          </a:p>
          <a:p>
            <a:pPr algn="ctr"/>
            <a:r>
              <a:rPr lang="en-US" sz="1400" dirty="0"/>
              <a:t>[MICRO ‘16]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535320-1927-FA7D-0435-119746F64251}"/>
              </a:ext>
            </a:extLst>
          </p:cNvPr>
          <p:cNvSpPr/>
          <p:nvPr/>
        </p:nvSpPr>
        <p:spPr>
          <a:xfrm>
            <a:off x="4495531" y="5096981"/>
            <a:ext cx="1649456" cy="9422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SPP</a:t>
            </a:r>
          </a:p>
          <a:p>
            <a:pPr algn="ctr"/>
            <a:r>
              <a:rPr lang="en-US" sz="1400" dirty="0"/>
              <a:t>[MICRO ‘16]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02331A-46ED-F1B1-9DEB-ECA6DF6DFCAD}"/>
              </a:ext>
            </a:extLst>
          </p:cNvPr>
          <p:cNvCxnSpPr>
            <a:cxnSpLocks/>
            <a:stCxn id="41" idx="5"/>
            <a:endCxn id="51" idx="0"/>
          </p:cNvCxnSpPr>
          <p:nvPr/>
        </p:nvCxnSpPr>
        <p:spPr>
          <a:xfrm>
            <a:off x="6891640" y="2750144"/>
            <a:ext cx="1210345" cy="1044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19C963-1743-4EE1-E46C-14D915125DC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7354831" y="4635331"/>
            <a:ext cx="76605" cy="657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0D69067-215C-9165-4C48-888CC7D07A5F}"/>
              </a:ext>
            </a:extLst>
          </p:cNvPr>
          <p:cNvSpPr/>
          <p:nvPr/>
        </p:nvSpPr>
        <p:spPr>
          <a:xfrm>
            <a:off x="7153685" y="3794379"/>
            <a:ext cx="1896600" cy="9852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Region based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88EDE-B27F-BC24-DF1D-2332396D74CC}"/>
              </a:ext>
            </a:extLst>
          </p:cNvPr>
          <p:cNvSpPr/>
          <p:nvPr/>
        </p:nvSpPr>
        <p:spPr>
          <a:xfrm>
            <a:off x="6595784" y="5292875"/>
            <a:ext cx="1518094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Bingo</a:t>
            </a:r>
          </a:p>
          <a:p>
            <a:pPr algn="ctr"/>
            <a:r>
              <a:rPr lang="en-US" sz="1400" dirty="0"/>
              <a:t>[HPCA ‘19]</a:t>
            </a:r>
            <a:endParaRPr lang="en-US" sz="24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8FE348-6AF4-9824-C0B3-E84CF820E0CE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8772534" y="4635331"/>
            <a:ext cx="221749" cy="619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05B4B25-7766-990B-6EC2-FA7019541D9C}"/>
              </a:ext>
            </a:extLst>
          </p:cNvPr>
          <p:cNvSpPr/>
          <p:nvPr/>
        </p:nvSpPr>
        <p:spPr>
          <a:xfrm>
            <a:off x="8270231" y="5254473"/>
            <a:ext cx="1448103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SMS</a:t>
            </a:r>
          </a:p>
          <a:p>
            <a:pPr algn="ctr"/>
            <a:r>
              <a:rPr lang="en-US" sz="1400" dirty="0"/>
              <a:t>[ISCA ‘06]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8649C9C-649C-15AA-68A5-77EEFD1104E6}"/>
              </a:ext>
            </a:extLst>
          </p:cNvPr>
          <p:cNvCxnSpPr>
            <a:cxnSpLocks/>
            <a:stCxn id="41" idx="6"/>
            <a:endCxn id="56" idx="1"/>
          </p:cNvCxnSpPr>
          <p:nvPr/>
        </p:nvCxnSpPr>
        <p:spPr>
          <a:xfrm>
            <a:off x="7323610" y="2268416"/>
            <a:ext cx="2991128" cy="1474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3CACFD5-2235-A537-022B-0CED606D8011}"/>
              </a:ext>
            </a:extLst>
          </p:cNvPr>
          <p:cNvSpPr/>
          <p:nvPr/>
        </p:nvSpPr>
        <p:spPr>
          <a:xfrm>
            <a:off x="10036987" y="3630947"/>
            <a:ext cx="1896600" cy="763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B05BF5-4EB1-7ED3-5E73-92EC76F5B74C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10985287" y="4394507"/>
            <a:ext cx="82208" cy="516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2F10FDC-DA0B-22A9-866A-583F9DEA3D95}"/>
              </a:ext>
            </a:extLst>
          </p:cNvPr>
          <p:cNvSpPr/>
          <p:nvPr/>
        </p:nvSpPr>
        <p:spPr>
          <a:xfrm>
            <a:off x="10051308" y="4911095"/>
            <a:ext cx="2032373" cy="899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IPCP</a:t>
            </a:r>
          </a:p>
          <a:p>
            <a:pPr algn="ctr"/>
            <a:r>
              <a:rPr lang="en-US" sz="1400" dirty="0"/>
              <a:t>[ISCA ‘20]</a:t>
            </a:r>
          </a:p>
        </p:txBody>
      </p:sp>
    </p:spTree>
    <p:extLst>
      <p:ext uri="{BB962C8B-B14F-4D97-AF65-F5344CB8AC3E}">
        <p14:creationId xmlns:p14="http://schemas.microsoft.com/office/powerpoint/2010/main" val="110566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4" grpId="0" animBg="1"/>
      <p:bldP spid="56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18923" y="405846"/>
            <a:ext cx="10554154" cy="102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Comparison of prefetchers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B256E-DCDE-2A1A-4848-8F9E179F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64" y="1575400"/>
            <a:ext cx="8947802" cy="435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57E1D-846C-EEBF-B6C1-0A98591AC415}"/>
              </a:ext>
            </a:extLst>
          </p:cNvPr>
          <p:cNvSpPr txBox="1"/>
          <p:nvPr/>
        </p:nvSpPr>
        <p:spPr>
          <a:xfrm>
            <a:off x="1375610" y="6073657"/>
            <a:ext cx="9440780" cy="58477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ea typeface="Cambria"/>
                <a:cs typeface="Cambria"/>
                <a:sym typeface="Cambria"/>
              </a:rPr>
              <a:t>As high as </a:t>
            </a:r>
            <a:r>
              <a:rPr lang="en-US" sz="3200" b="1" dirty="0">
                <a:ea typeface="Cambria"/>
                <a:cs typeface="Cambria"/>
                <a:sym typeface="Cambria"/>
              </a:rPr>
              <a:t>31%</a:t>
            </a:r>
            <a:r>
              <a:rPr lang="en-US" sz="3200" dirty="0">
                <a:ea typeface="Cambria"/>
                <a:cs typeface="Cambria"/>
                <a:sym typeface="Cambria"/>
              </a:rPr>
              <a:t> improvement in single core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8926F-E593-2BF5-7036-9816168D86F4}"/>
              </a:ext>
            </a:extLst>
          </p:cNvPr>
          <p:cNvSpPr txBox="1"/>
          <p:nvPr/>
        </p:nvSpPr>
        <p:spPr>
          <a:xfrm>
            <a:off x="2286001" y="1722883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Baseline: no prefetching</a:t>
            </a:r>
          </a:p>
        </p:txBody>
      </p:sp>
    </p:spTree>
    <p:extLst>
      <p:ext uri="{BB962C8B-B14F-4D97-AF65-F5344CB8AC3E}">
        <p14:creationId xmlns:p14="http://schemas.microsoft.com/office/powerpoint/2010/main" val="41475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Up next …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5638-C9A3-5952-2976-CC3AAF36DBC3}"/>
              </a:ext>
            </a:extLst>
          </p:cNvPr>
          <p:cNvSpPr txBox="1"/>
          <p:nvPr/>
        </p:nvSpPr>
        <p:spPr>
          <a:xfrm>
            <a:off x="765908" y="1843950"/>
            <a:ext cx="10989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Hardware prefetching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Prefetching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Interaction between the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355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Interaction (More on </a:t>
            </a:r>
            <a:r>
              <a:rPr lang="en-US" sz="6000" dirty="0" err="1"/>
              <a:t>RnD</a:t>
            </a:r>
            <a:r>
              <a:rPr lang="en-US" sz="6000" dirty="0"/>
              <a:t>)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B6638-99A3-4582-910B-9CC122ADC98F}"/>
              </a:ext>
            </a:extLst>
          </p:cNvPr>
          <p:cNvSpPr/>
          <p:nvPr/>
        </p:nvSpPr>
        <p:spPr>
          <a:xfrm>
            <a:off x="5321710" y="2260440"/>
            <a:ext cx="1548580" cy="10323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Cache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FDEC2A-86D3-4A47-8AC5-FB2A4A13EC8F}"/>
              </a:ext>
            </a:extLst>
          </p:cNvPr>
          <p:cNvSpPr/>
          <p:nvPr/>
        </p:nvSpPr>
        <p:spPr>
          <a:xfrm>
            <a:off x="1671481" y="4742101"/>
            <a:ext cx="2782529" cy="10323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Management techniques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430E7F-2D35-474D-9280-921A4DEEC670}"/>
              </a:ext>
            </a:extLst>
          </p:cNvPr>
          <p:cNvSpPr/>
          <p:nvPr/>
        </p:nvSpPr>
        <p:spPr>
          <a:xfrm>
            <a:off x="7737991" y="4745541"/>
            <a:ext cx="2782529" cy="10323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Prefetchers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9E464-1930-46BE-8A95-9EA1E9935708}"/>
              </a:ext>
            </a:extLst>
          </p:cNvPr>
          <p:cNvCxnSpPr>
            <a:stCxn id="28" idx="0"/>
            <a:endCxn id="3" idx="1"/>
          </p:cNvCxnSpPr>
          <p:nvPr/>
        </p:nvCxnSpPr>
        <p:spPr>
          <a:xfrm flipV="1">
            <a:off x="3062746" y="2776634"/>
            <a:ext cx="2258964" cy="1965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554CD0-5DA5-4B7B-B764-DA61E93D5017}"/>
              </a:ext>
            </a:extLst>
          </p:cNvPr>
          <p:cNvCxnSpPr>
            <a:cxnSpLocks/>
            <a:stCxn id="30" idx="0"/>
            <a:endCxn id="3" idx="3"/>
          </p:cNvCxnSpPr>
          <p:nvPr/>
        </p:nvCxnSpPr>
        <p:spPr>
          <a:xfrm flipH="1" flipV="1">
            <a:off x="6870290" y="2776634"/>
            <a:ext cx="2258966" cy="1968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FCCF34-3C2A-4637-8347-C0D4EECD63F9}"/>
              </a:ext>
            </a:extLst>
          </p:cNvPr>
          <p:cNvSpPr txBox="1"/>
          <p:nvPr/>
        </p:nvSpPr>
        <p:spPr>
          <a:xfrm>
            <a:off x="1671481" y="2949679"/>
            <a:ext cx="209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Decides which blocks to retain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060BCE-AFD0-466F-8AC4-036521F2B918}"/>
              </a:ext>
            </a:extLst>
          </p:cNvPr>
          <p:cNvSpPr txBox="1"/>
          <p:nvPr/>
        </p:nvSpPr>
        <p:spPr>
          <a:xfrm>
            <a:off x="8418870" y="2949678"/>
            <a:ext cx="196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Decides which blocks to prefetch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DBF5BC-A03F-4C74-8A6F-3DC41B0466AB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4010" y="5258295"/>
            <a:ext cx="3283981" cy="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733AA2A-2AD9-4F17-A302-31EB1514BA55}"/>
              </a:ext>
            </a:extLst>
          </p:cNvPr>
          <p:cNvSpPr txBox="1"/>
          <p:nvPr/>
        </p:nvSpPr>
        <p:spPr>
          <a:xfrm>
            <a:off x="4692442" y="4779466"/>
            <a:ext cx="2807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43AD8-05A9-7019-4401-69A70D782DC3}"/>
              </a:ext>
            </a:extLst>
          </p:cNvPr>
          <p:cNvSpPr txBox="1"/>
          <p:nvPr/>
        </p:nvSpPr>
        <p:spPr>
          <a:xfrm>
            <a:off x="4692442" y="5312823"/>
            <a:ext cx="2807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29648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2" grpId="0"/>
      <p:bldP spid="39" grpId="0"/>
      <p:bldP spid="4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Interaction (More on </a:t>
            </a:r>
            <a:r>
              <a:rPr lang="en-US" sz="6000" dirty="0" err="1"/>
              <a:t>RnD</a:t>
            </a:r>
            <a:r>
              <a:rPr lang="en-US" sz="6000" dirty="0"/>
              <a:t>)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FDC83-7674-8D16-1345-A5C4C5ECD0F7}"/>
              </a:ext>
            </a:extLst>
          </p:cNvPr>
          <p:cNvSpPr txBox="1"/>
          <p:nvPr/>
        </p:nvSpPr>
        <p:spPr>
          <a:xfrm>
            <a:off x="614517" y="1695281"/>
            <a:ext cx="11577483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buFont typeface="Wingdings" panose="05000000000000000000" pitchFamily="2" charset="2"/>
              <a:buChar char="Ø"/>
            </a:pPr>
            <a:r>
              <a:rPr lang="en-US" sz="3360" dirty="0"/>
              <a:t>Prefetch aware cache management [MICRO 2011]</a:t>
            </a:r>
          </a:p>
          <a:p>
            <a:pPr marL="1097280" lvl="1" indent="-548640">
              <a:buFont typeface="Arial" panose="020B0604020202020204" pitchFamily="34" charset="0"/>
              <a:buChar char="•"/>
            </a:pPr>
            <a:r>
              <a:rPr lang="en-US" sz="3360" dirty="0"/>
              <a:t>Modifies RRIP to adapt to prefetching</a:t>
            </a:r>
          </a:p>
          <a:p>
            <a:pPr marL="548640" indent="-548640">
              <a:buFont typeface="Wingdings" panose="05000000000000000000" pitchFamily="2" charset="2"/>
              <a:buChar char="Ø"/>
            </a:pPr>
            <a:r>
              <a:rPr lang="en-US" sz="3360" dirty="0"/>
              <a:t>Kill the PC [ASPLOS 2017]</a:t>
            </a:r>
          </a:p>
          <a:p>
            <a:pPr marL="1163956" indent="-615316">
              <a:buFont typeface="Arial" panose="020B0604020202020204" pitchFamily="34" charset="0"/>
              <a:buChar char="•"/>
            </a:pPr>
            <a:r>
              <a:rPr lang="en-US" sz="3360" dirty="0"/>
              <a:t>Co-operative prefetching &amp; caching scheme</a:t>
            </a:r>
          </a:p>
          <a:p>
            <a:pPr marL="548640" indent="-548640">
              <a:buFont typeface="Wingdings" panose="05000000000000000000" pitchFamily="2" charset="2"/>
              <a:buChar char="Ø"/>
            </a:pPr>
            <a:r>
              <a:rPr lang="en-US" sz="3360" dirty="0"/>
              <a:t>Harmony [ISCA 2018]</a:t>
            </a:r>
          </a:p>
          <a:p>
            <a:pPr marL="1163956" indent="-548640">
              <a:buFont typeface="Arial" panose="020B0604020202020204" pitchFamily="34" charset="0"/>
              <a:buChar char="•"/>
            </a:pPr>
            <a:r>
              <a:rPr lang="en-US" sz="3360" dirty="0"/>
              <a:t>Modifies </a:t>
            </a:r>
            <a:r>
              <a:rPr lang="en-US" sz="3360" dirty="0" err="1"/>
              <a:t>Belady’s</a:t>
            </a:r>
            <a:r>
              <a:rPr lang="en-US" sz="3360" dirty="0"/>
              <a:t> optimal policy to accommodate prefetching</a:t>
            </a:r>
          </a:p>
        </p:txBody>
      </p:sp>
    </p:spTree>
    <p:extLst>
      <p:ext uri="{BB962C8B-B14F-4D97-AF65-F5344CB8AC3E}">
        <p14:creationId xmlns:p14="http://schemas.microsoft.com/office/powerpoint/2010/main" val="38330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Conclusion &amp; future work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1A6A-42A2-8D6F-B798-9DBF7E716B16}"/>
              </a:ext>
            </a:extLst>
          </p:cNvPr>
          <p:cNvSpPr txBox="1"/>
          <p:nvPr/>
        </p:nvSpPr>
        <p:spPr>
          <a:xfrm>
            <a:off x="548176" y="1932039"/>
            <a:ext cx="1142508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LLC management techniques are key to performance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Reached optimal performance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Hardware prefetchers improves performance by many folds.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Need to study the interaction between the two to further improve performance, bandwidth, and energy consumption for single and multi-core systems</a:t>
            </a:r>
          </a:p>
        </p:txBody>
      </p:sp>
    </p:spTree>
    <p:extLst>
      <p:ext uri="{BB962C8B-B14F-4D97-AF65-F5344CB8AC3E}">
        <p14:creationId xmlns:p14="http://schemas.microsoft.com/office/powerpoint/2010/main" val="17490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983641" y="564767"/>
            <a:ext cx="10224720" cy="57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-US" sz="6480" dirty="0"/>
              <a:t>Thank You</a:t>
            </a:r>
            <a:br>
              <a:rPr lang="en-US" sz="4200" b="1" dirty="0"/>
            </a:br>
            <a:r>
              <a:rPr lang="en-US" sz="4200" dirty="0">
                <a:solidFill>
                  <a:schemeClr val="tx1"/>
                </a:solidFill>
              </a:rPr>
              <a:t>Any Questions</a:t>
            </a:r>
            <a:endParaRPr sz="2880" dirty="0">
              <a:solidFill>
                <a:schemeClr val="tx1"/>
              </a:solidFill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0877742" y="6333134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fld id="{00000000-1234-1234-1234-123412341234}" type="slidenum">
              <a:rPr lang="en" sz="216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pPr/>
              <a:t>39</a:t>
            </a:fld>
            <a:endParaRPr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24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4800" dirty="0"/>
              <a:t>Problem: Memory wall</a:t>
            </a:r>
            <a:endParaRPr sz="48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3853EEC2-9ABD-44A1-83E6-211039EA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46498" y="3237396"/>
            <a:ext cx="421650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08F4F0B-0643-48C5-A11B-EA5C76C815AB}"/>
              </a:ext>
            </a:extLst>
          </p:cNvPr>
          <p:cNvSpPr/>
          <p:nvPr/>
        </p:nvSpPr>
        <p:spPr>
          <a:xfrm>
            <a:off x="1117586" y="2004549"/>
            <a:ext cx="5986130" cy="3514543"/>
          </a:xfrm>
          <a:prstGeom prst="roundRect">
            <a:avLst>
              <a:gd name="adj" fmla="val 4573"/>
            </a:avLst>
          </a:prstGeom>
          <a:solidFill>
            <a:srgbClr val="70AD47">
              <a:lumMod val="40000"/>
              <a:lumOff val="6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A3BB48-3B56-4A2B-8B40-D68D47FFC284}"/>
              </a:ext>
            </a:extLst>
          </p:cNvPr>
          <p:cNvSpPr/>
          <p:nvPr/>
        </p:nvSpPr>
        <p:spPr>
          <a:xfrm rot="16200000">
            <a:off x="1123840" y="3363386"/>
            <a:ext cx="1389228" cy="742506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D25E6BF-3D99-41A3-A7CB-9C919090FBD0}"/>
              </a:ext>
            </a:extLst>
          </p:cNvPr>
          <p:cNvSpPr/>
          <p:nvPr/>
        </p:nvSpPr>
        <p:spPr>
          <a:xfrm rot="16200000">
            <a:off x="4863830" y="3385527"/>
            <a:ext cx="3120583" cy="742507"/>
          </a:xfrm>
          <a:prstGeom prst="roundRect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DRAM Controller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7D1F8-176F-4AB9-96C5-E5B6652A5FFC}"/>
              </a:ext>
            </a:extLst>
          </p:cNvPr>
          <p:cNvCxnSpPr>
            <a:stCxn id="40" idx="2"/>
            <a:endCxn id="37" idx="2"/>
          </p:cNvCxnSpPr>
          <p:nvPr/>
        </p:nvCxnSpPr>
        <p:spPr>
          <a:xfrm>
            <a:off x="6795375" y="3756780"/>
            <a:ext cx="3125974" cy="14016"/>
          </a:xfrm>
          <a:prstGeom prst="straightConnector1">
            <a:avLst/>
          </a:prstGeom>
          <a:noFill/>
          <a:ln w="127000" cap="flat" cmpd="sng" algn="ctr">
            <a:solidFill>
              <a:srgbClr val="C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2068E3-D761-42E5-ABDC-88EB67A11D7F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2189707" y="3734639"/>
            <a:ext cx="3863161" cy="22141"/>
          </a:xfrm>
          <a:prstGeom prst="straightConnector1">
            <a:avLst/>
          </a:prstGeom>
          <a:noFill/>
          <a:ln w="127000" cap="flat" cmpd="sng" algn="ctr">
            <a:solidFill>
              <a:srgbClr val="C00000"/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id="{E4E1C3EF-BD79-46F9-9195-01AF5FB34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34"/>
          <a:stretch/>
        </p:blipFill>
        <p:spPr bwMode="auto">
          <a:xfrm>
            <a:off x="7894079" y="2241069"/>
            <a:ext cx="1082620" cy="3076003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tar: 24 Points 45">
            <a:extLst>
              <a:ext uri="{FF2B5EF4-FFF2-40B4-BE49-F238E27FC236}">
                <a16:creationId xmlns:a16="http://schemas.microsoft.com/office/drawing/2014/main" id="{023FB460-517F-41E5-BA47-70FCC99F22AD}"/>
              </a:ext>
            </a:extLst>
          </p:cNvPr>
          <p:cNvSpPr/>
          <p:nvPr/>
        </p:nvSpPr>
        <p:spPr>
          <a:xfrm>
            <a:off x="7463571" y="5406174"/>
            <a:ext cx="2174713" cy="1405105"/>
          </a:xfrm>
          <a:prstGeom prst="star24">
            <a:avLst>
              <a:gd name="adj" fmla="val 375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100’s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cycles</a:t>
            </a:r>
          </a:p>
        </p:txBody>
      </p:sp>
    </p:spTree>
    <p:extLst>
      <p:ext uri="{BB962C8B-B14F-4D97-AF65-F5344CB8AC3E}">
        <p14:creationId xmlns:p14="http://schemas.microsoft.com/office/powerpoint/2010/main" val="39921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Latency tolerance techniques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7" name="Google Shape;46;p8">
            <a:extLst>
              <a:ext uri="{FF2B5EF4-FFF2-40B4-BE49-F238E27FC236}">
                <a16:creationId xmlns:a16="http://schemas.microsoft.com/office/drawing/2014/main" id="{D8EA985B-6382-4CED-AD94-039285E16FC1}"/>
              </a:ext>
            </a:extLst>
          </p:cNvPr>
          <p:cNvSpPr txBox="1"/>
          <p:nvPr/>
        </p:nvSpPr>
        <p:spPr>
          <a:xfrm>
            <a:off x="1073217" y="1770098"/>
            <a:ext cx="10038128" cy="311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highlight>
                  <a:srgbClr val="FFFFFF"/>
                </a:highlight>
              </a:rPr>
              <a:t>Out-of-order execution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highlight>
                  <a:srgbClr val="FFFFFF"/>
                </a:highlight>
              </a:rPr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highlight>
                  <a:srgbClr val="FFFFFF"/>
                </a:highlight>
              </a:rPr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highlight>
                  <a:srgbClr val="FFFFFF"/>
                </a:highlight>
              </a:rPr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highlight>
                  <a:srgbClr val="FFFFFF"/>
                </a:highlight>
              </a:rPr>
              <a:t>Cache Prefetching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48015-DE2A-8EA6-0E7F-D060F01D21A4}"/>
              </a:ext>
            </a:extLst>
          </p:cNvPr>
          <p:cNvSpPr/>
          <p:nvPr/>
        </p:nvSpPr>
        <p:spPr>
          <a:xfrm>
            <a:off x="1080655" y="3747348"/>
            <a:ext cx="7984517" cy="1209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Up next …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1A6A-42A2-8D6F-B798-9DBF7E716B16}"/>
              </a:ext>
            </a:extLst>
          </p:cNvPr>
          <p:cNvSpPr txBox="1"/>
          <p:nvPr/>
        </p:nvSpPr>
        <p:spPr>
          <a:xfrm>
            <a:off x="765908" y="1843950"/>
            <a:ext cx="10989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LLC management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Hardware prefetching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Prefetching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Interaction between the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36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LLC Management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B9A804-D2A5-AC7C-9BE2-97943108D53C}"/>
              </a:ext>
            </a:extLst>
          </p:cNvPr>
          <p:cNvSpPr/>
          <p:nvPr/>
        </p:nvSpPr>
        <p:spPr>
          <a:xfrm>
            <a:off x="1163446" y="2149044"/>
            <a:ext cx="2452255" cy="4169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B7EE4AE-1ECE-BD00-A288-B9E91B5EA223}"/>
              </a:ext>
            </a:extLst>
          </p:cNvPr>
          <p:cNvSpPr/>
          <p:nvPr/>
        </p:nvSpPr>
        <p:spPr>
          <a:xfrm>
            <a:off x="1281886" y="2293810"/>
            <a:ext cx="2239043" cy="448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4F989-890A-A2F9-44A3-B8E7BC277F79}"/>
              </a:ext>
            </a:extLst>
          </p:cNvPr>
          <p:cNvSpPr/>
          <p:nvPr/>
        </p:nvSpPr>
        <p:spPr>
          <a:xfrm>
            <a:off x="1281898" y="2822208"/>
            <a:ext cx="2239043" cy="448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F5F6F5-D270-97F1-AC52-11D14B5593AF}"/>
              </a:ext>
            </a:extLst>
          </p:cNvPr>
          <p:cNvSpPr/>
          <p:nvPr/>
        </p:nvSpPr>
        <p:spPr>
          <a:xfrm>
            <a:off x="1329261" y="2337964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A530F2-BB32-E2D6-4132-2B948201E1A6}"/>
              </a:ext>
            </a:extLst>
          </p:cNvPr>
          <p:cNvSpPr/>
          <p:nvPr/>
        </p:nvSpPr>
        <p:spPr>
          <a:xfrm>
            <a:off x="1886058" y="2337962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DEABC73-BEAB-6E5F-3E3D-701F06C0B31D}"/>
              </a:ext>
            </a:extLst>
          </p:cNvPr>
          <p:cNvSpPr/>
          <p:nvPr/>
        </p:nvSpPr>
        <p:spPr>
          <a:xfrm>
            <a:off x="2442846" y="2337964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E674912-9FC9-43E3-8A6F-A06EE243B1C7}"/>
              </a:ext>
            </a:extLst>
          </p:cNvPr>
          <p:cNvSpPr/>
          <p:nvPr/>
        </p:nvSpPr>
        <p:spPr>
          <a:xfrm>
            <a:off x="2987796" y="2337962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6305FE-7CBC-58A1-3A93-59E007F7FE53}"/>
              </a:ext>
            </a:extLst>
          </p:cNvPr>
          <p:cNvSpPr/>
          <p:nvPr/>
        </p:nvSpPr>
        <p:spPr>
          <a:xfrm>
            <a:off x="1329261" y="2840018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5B1351-AF0E-8402-C9A9-62D7C78FA854}"/>
              </a:ext>
            </a:extLst>
          </p:cNvPr>
          <p:cNvSpPr/>
          <p:nvPr/>
        </p:nvSpPr>
        <p:spPr>
          <a:xfrm>
            <a:off x="1886058" y="2840016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797BB4-6A34-68BB-9A97-51E23E453E9F}"/>
              </a:ext>
            </a:extLst>
          </p:cNvPr>
          <p:cNvSpPr/>
          <p:nvPr/>
        </p:nvSpPr>
        <p:spPr>
          <a:xfrm>
            <a:off x="2442846" y="2840018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8490C2E-36D4-BFEF-5596-6E1E46C3F247}"/>
              </a:ext>
            </a:extLst>
          </p:cNvPr>
          <p:cNvSpPr/>
          <p:nvPr/>
        </p:nvSpPr>
        <p:spPr>
          <a:xfrm>
            <a:off x="2987796" y="2840016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3CFDE2E-1B27-B026-3F29-3A8AFC92CE4D}"/>
              </a:ext>
            </a:extLst>
          </p:cNvPr>
          <p:cNvSpPr/>
          <p:nvPr/>
        </p:nvSpPr>
        <p:spPr>
          <a:xfrm>
            <a:off x="1281896" y="3348672"/>
            <a:ext cx="2239043" cy="448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097B291-347C-E381-2059-7A2CE74A54E7}"/>
              </a:ext>
            </a:extLst>
          </p:cNvPr>
          <p:cNvSpPr/>
          <p:nvPr/>
        </p:nvSpPr>
        <p:spPr>
          <a:xfrm>
            <a:off x="1329259" y="3366482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1F5B9D2-CA47-11EB-A3E2-F41C975F5DF1}"/>
              </a:ext>
            </a:extLst>
          </p:cNvPr>
          <p:cNvSpPr/>
          <p:nvPr/>
        </p:nvSpPr>
        <p:spPr>
          <a:xfrm>
            <a:off x="1886056" y="3366480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C8055E8-8E92-C802-B617-FA923F6D681A}"/>
              </a:ext>
            </a:extLst>
          </p:cNvPr>
          <p:cNvSpPr/>
          <p:nvPr/>
        </p:nvSpPr>
        <p:spPr>
          <a:xfrm>
            <a:off x="2442844" y="3366482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EA7C105-6472-FEF6-5D03-32180E99F5B7}"/>
              </a:ext>
            </a:extLst>
          </p:cNvPr>
          <p:cNvSpPr/>
          <p:nvPr/>
        </p:nvSpPr>
        <p:spPr>
          <a:xfrm>
            <a:off x="2987794" y="3366480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A99E39C0-A4BC-88BB-E3EE-2D044E26F517}"/>
              </a:ext>
            </a:extLst>
          </p:cNvPr>
          <p:cNvSpPr/>
          <p:nvPr/>
        </p:nvSpPr>
        <p:spPr>
          <a:xfrm>
            <a:off x="914064" y="2293810"/>
            <a:ext cx="82916" cy="38679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Left Brace 132">
            <a:extLst>
              <a:ext uri="{FF2B5EF4-FFF2-40B4-BE49-F238E27FC236}">
                <a16:creationId xmlns:a16="http://schemas.microsoft.com/office/drawing/2014/main" id="{63165822-B1D2-B5CD-8172-10889525A3DD}"/>
              </a:ext>
            </a:extLst>
          </p:cNvPr>
          <p:cNvSpPr/>
          <p:nvPr/>
        </p:nvSpPr>
        <p:spPr>
          <a:xfrm rot="5400000">
            <a:off x="2334234" y="787956"/>
            <a:ext cx="178097" cy="23848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40B4F2-E72E-9FA4-6C25-18B19299E44D}"/>
              </a:ext>
            </a:extLst>
          </p:cNvPr>
          <p:cNvSpPr txBox="1"/>
          <p:nvPr/>
        </p:nvSpPr>
        <p:spPr>
          <a:xfrm>
            <a:off x="9013" y="399693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BDC532-8302-8AE1-235D-7D08FA8664A4}"/>
              </a:ext>
            </a:extLst>
          </p:cNvPr>
          <p:cNvSpPr txBox="1"/>
          <p:nvPr/>
        </p:nvSpPr>
        <p:spPr>
          <a:xfrm>
            <a:off x="1974487" y="140632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Ways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E6C3F57-C92A-BF13-12AC-ED87371E9D5D}"/>
              </a:ext>
            </a:extLst>
          </p:cNvPr>
          <p:cNvSpPr txBox="1"/>
          <p:nvPr/>
        </p:nvSpPr>
        <p:spPr>
          <a:xfrm rot="5400000">
            <a:off x="2294908" y="4220149"/>
            <a:ext cx="499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A1B7B5-7E48-3CEA-D450-70159C5BA114}"/>
              </a:ext>
            </a:extLst>
          </p:cNvPr>
          <p:cNvSpPr/>
          <p:nvPr/>
        </p:nvSpPr>
        <p:spPr>
          <a:xfrm>
            <a:off x="1281896" y="5712951"/>
            <a:ext cx="2239043" cy="448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EE36E05-F07E-F048-A0BE-45F9B40300D1}"/>
              </a:ext>
            </a:extLst>
          </p:cNvPr>
          <p:cNvSpPr/>
          <p:nvPr/>
        </p:nvSpPr>
        <p:spPr>
          <a:xfrm>
            <a:off x="1329259" y="5730761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B1C48F9-0117-6E57-C14C-5477C5616DE7}"/>
              </a:ext>
            </a:extLst>
          </p:cNvPr>
          <p:cNvSpPr/>
          <p:nvPr/>
        </p:nvSpPr>
        <p:spPr>
          <a:xfrm>
            <a:off x="1886056" y="5730759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2960A57-8B72-16AD-E19E-D7AFE72A706B}"/>
              </a:ext>
            </a:extLst>
          </p:cNvPr>
          <p:cNvSpPr/>
          <p:nvPr/>
        </p:nvSpPr>
        <p:spPr>
          <a:xfrm>
            <a:off x="2442844" y="5730761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90CC7BD-3C55-4803-A3DE-AE5232DACD77}"/>
              </a:ext>
            </a:extLst>
          </p:cNvPr>
          <p:cNvSpPr/>
          <p:nvPr/>
        </p:nvSpPr>
        <p:spPr>
          <a:xfrm>
            <a:off x="2987794" y="5730759"/>
            <a:ext cx="485750" cy="382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DD15AB-EDBB-D38F-5A46-A333DC728558}"/>
              </a:ext>
            </a:extLst>
          </p:cNvPr>
          <p:cNvCxnSpPr>
            <a:cxnSpLocks/>
          </p:cNvCxnSpPr>
          <p:nvPr/>
        </p:nvCxnSpPr>
        <p:spPr>
          <a:xfrm>
            <a:off x="3630449" y="2529054"/>
            <a:ext cx="1787572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C0EF9AB-58CF-CDA1-7350-5DF205D141D3}"/>
              </a:ext>
            </a:extLst>
          </p:cNvPr>
          <p:cNvSpPr/>
          <p:nvPr/>
        </p:nvSpPr>
        <p:spPr>
          <a:xfrm>
            <a:off x="5750187" y="2276007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0B9EF26-9FB8-8F4F-9E62-A3CC39F3220C}"/>
              </a:ext>
            </a:extLst>
          </p:cNvPr>
          <p:cNvSpPr/>
          <p:nvPr/>
        </p:nvSpPr>
        <p:spPr>
          <a:xfrm>
            <a:off x="6898088" y="2276007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FFBAF5-84E2-86A8-6B4B-F9E64BD0FCD1}"/>
              </a:ext>
            </a:extLst>
          </p:cNvPr>
          <p:cNvSpPr/>
          <p:nvPr/>
        </p:nvSpPr>
        <p:spPr>
          <a:xfrm>
            <a:off x="9204204" y="2276007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D4D4284-0DF9-3028-3D9B-66D28D9503AF}"/>
              </a:ext>
            </a:extLst>
          </p:cNvPr>
          <p:cNvSpPr/>
          <p:nvPr/>
        </p:nvSpPr>
        <p:spPr>
          <a:xfrm>
            <a:off x="8051146" y="2276007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1535950-10C7-29AA-0BA0-EAE00F674884}"/>
              </a:ext>
            </a:extLst>
          </p:cNvPr>
          <p:cNvCxnSpPr>
            <a:stCxn id="143" idx="3"/>
            <a:endCxn id="144" idx="1"/>
          </p:cNvCxnSpPr>
          <p:nvPr/>
        </p:nvCxnSpPr>
        <p:spPr>
          <a:xfrm>
            <a:off x="6473959" y="2549108"/>
            <a:ext cx="424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5E539A-0F82-35F0-F3E7-B057BB68916C}"/>
              </a:ext>
            </a:extLst>
          </p:cNvPr>
          <p:cNvCxnSpPr>
            <a:stCxn id="144" idx="3"/>
            <a:endCxn id="146" idx="1"/>
          </p:cNvCxnSpPr>
          <p:nvPr/>
        </p:nvCxnSpPr>
        <p:spPr>
          <a:xfrm>
            <a:off x="7621860" y="2549108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7208DF7-3033-F36C-1CAD-E182C9843C9D}"/>
              </a:ext>
            </a:extLst>
          </p:cNvPr>
          <p:cNvCxnSpPr>
            <a:stCxn id="146" idx="3"/>
            <a:endCxn id="145" idx="1"/>
          </p:cNvCxnSpPr>
          <p:nvPr/>
        </p:nvCxnSpPr>
        <p:spPr>
          <a:xfrm>
            <a:off x="8774918" y="2549108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6E3AFDB-9548-EB14-2B62-4589972E91A1}"/>
              </a:ext>
            </a:extLst>
          </p:cNvPr>
          <p:cNvSpPr txBox="1"/>
          <p:nvPr/>
        </p:nvSpPr>
        <p:spPr>
          <a:xfrm>
            <a:off x="8774918" y="177903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priority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5E3EE7C-9A6C-BC06-641D-35666CA864A1}"/>
              </a:ext>
            </a:extLst>
          </p:cNvPr>
          <p:cNvSpPr txBox="1"/>
          <p:nvPr/>
        </p:nvSpPr>
        <p:spPr>
          <a:xfrm>
            <a:off x="5197399" y="1716875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priority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E3F27B9-5BF5-D3E3-E252-6FB4FF9A313C}"/>
              </a:ext>
            </a:extLst>
          </p:cNvPr>
          <p:cNvSpPr txBox="1"/>
          <p:nvPr/>
        </p:nvSpPr>
        <p:spPr>
          <a:xfrm>
            <a:off x="8034166" y="299856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Eviction:</a:t>
            </a:r>
            <a:r>
              <a:rPr lang="en-US" sz="2400" dirty="0">
                <a:solidFill>
                  <a:srgbClr val="FF0000"/>
                </a:solidFill>
              </a:rPr>
              <a:t> Victim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5C4D235-8C71-B2FF-A758-C1F36DA354EC}"/>
              </a:ext>
            </a:extLst>
          </p:cNvPr>
          <p:cNvSpPr txBox="1"/>
          <p:nvPr/>
        </p:nvSpPr>
        <p:spPr>
          <a:xfrm>
            <a:off x="4581186" y="3983431"/>
            <a:ext cx="6956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Decisions: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Insertion - priority of new block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Promotion(hit) - updated priority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ADEA470-6AD1-7F4F-4810-DA90A56D845F}"/>
              </a:ext>
            </a:extLst>
          </p:cNvPr>
          <p:cNvSpPr txBox="1"/>
          <p:nvPr/>
        </p:nvSpPr>
        <p:spPr>
          <a:xfrm>
            <a:off x="1252203" y="63624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Last level cache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7919974-EA22-A743-082C-1D9DED1AAFEE}"/>
              </a:ext>
            </a:extLst>
          </p:cNvPr>
          <p:cNvSpPr txBox="1"/>
          <p:nvPr/>
        </p:nvSpPr>
        <p:spPr>
          <a:xfrm>
            <a:off x="9980671" y="231686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Priority chain</a:t>
            </a:r>
          </a:p>
        </p:txBody>
      </p:sp>
    </p:spTree>
    <p:extLst>
      <p:ext uri="{BB962C8B-B14F-4D97-AF65-F5344CB8AC3E}">
        <p14:creationId xmlns:p14="http://schemas.microsoft.com/office/powerpoint/2010/main" val="23676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/>
      <p:bldP spid="135" grpId="0"/>
      <p:bldP spid="136" grpId="0"/>
      <p:bldP spid="137" grpId="0" animBg="1"/>
      <p:bldP spid="138" grpId="0" animBg="1"/>
      <p:bldP spid="139" grpId="0" animBg="1"/>
      <p:bldP spid="140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50" grpId="0"/>
      <p:bldP spid="151" grpId="0"/>
      <p:bldP spid="152" grpId="0"/>
      <p:bldP spid="154" grpId="0"/>
      <p:bldP spid="1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582829"/>
            <a:ext cx="1022472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5400" dirty="0"/>
              <a:t>Textbook: LRU </a:t>
            </a:r>
            <a:endParaRPr sz="5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764875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55500-B3A8-585E-5FF1-2AB0931872E6}"/>
              </a:ext>
            </a:extLst>
          </p:cNvPr>
          <p:cNvSpPr/>
          <p:nvPr/>
        </p:nvSpPr>
        <p:spPr>
          <a:xfrm>
            <a:off x="3442971" y="2895434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47B80-A066-89CE-DBF3-744006AA2139}"/>
              </a:ext>
            </a:extLst>
          </p:cNvPr>
          <p:cNvSpPr/>
          <p:nvPr/>
        </p:nvSpPr>
        <p:spPr>
          <a:xfrm>
            <a:off x="4596029" y="2895435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C927BF-6133-D11B-C3DD-C0BF009C87AF}"/>
              </a:ext>
            </a:extLst>
          </p:cNvPr>
          <p:cNvSpPr/>
          <p:nvPr/>
        </p:nvSpPr>
        <p:spPr>
          <a:xfrm>
            <a:off x="5749087" y="2895435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94219-BF4E-219B-0A55-2D0B6348203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166743" y="3168535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33515-F460-4475-EFE8-4C3C5B64A1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319801" y="3168536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4B1B2-3541-DB5D-81F0-8B10A708B491}"/>
              </a:ext>
            </a:extLst>
          </p:cNvPr>
          <p:cNvSpPr txBox="1"/>
          <p:nvPr/>
        </p:nvSpPr>
        <p:spPr>
          <a:xfrm>
            <a:off x="5749087" y="2339488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LRU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02B251-B820-B71E-51F7-E538D5BD0975}"/>
              </a:ext>
            </a:extLst>
          </p:cNvPr>
          <p:cNvSpPr txBox="1"/>
          <p:nvPr/>
        </p:nvSpPr>
        <p:spPr>
          <a:xfrm>
            <a:off x="2157418" y="232469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MRU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C311E-082B-32C5-3F02-AF89F0B6775F}"/>
              </a:ext>
            </a:extLst>
          </p:cNvPr>
          <p:cNvSpPr txBox="1"/>
          <p:nvPr/>
        </p:nvSpPr>
        <p:spPr>
          <a:xfrm>
            <a:off x="844047" y="1644623"/>
            <a:ext cx="681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Insert : new block to MRU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21BBD-BEA2-D4BB-807C-E925FA30DB01}"/>
              </a:ext>
            </a:extLst>
          </p:cNvPr>
          <p:cNvSpPr/>
          <p:nvPr/>
        </p:nvSpPr>
        <p:spPr>
          <a:xfrm>
            <a:off x="3442971" y="2895433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A42AD-2A4E-41E3-537B-142D0243FE3C}"/>
              </a:ext>
            </a:extLst>
          </p:cNvPr>
          <p:cNvCxnSpPr>
            <a:stCxn id="20" idx="3"/>
          </p:cNvCxnSpPr>
          <p:nvPr/>
        </p:nvCxnSpPr>
        <p:spPr>
          <a:xfrm>
            <a:off x="4166743" y="3168534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795FD84-07FB-7A4A-1F7E-0D11C306DEA2}"/>
              </a:ext>
            </a:extLst>
          </p:cNvPr>
          <p:cNvSpPr/>
          <p:nvPr/>
        </p:nvSpPr>
        <p:spPr>
          <a:xfrm>
            <a:off x="2157418" y="2895433"/>
            <a:ext cx="723772" cy="5462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59DE1E-F8D1-A422-EF11-EF7EC46B68C0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881190" y="3168534"/>
            <a:ext cx="56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8BA444D-8B37-DCD0-8ECC-951DDE6EC6E7}"/>
              </a:ext>
            </a:extLst>
          </p:cNvPr>
          <p:cNvSpPr txBox="1"/>
          <p:nvPr/>
        </p:nvSpPr>
        <p:spPr>
          <a:xfrm>
            <a:off x="822133" y="3636536"/>
            <a:ext cx="681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Promote (on hit) : LRU to MRU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EBD38-70A4-1AFF-F10F-A1281DCD1ABC}"/>
              </a:ext>
            </a:extLst>
          </p:cNvPr>
          <p:cNvSpPr txBox="1"/>
          <p:nvPr/>
        </p:nvSpPr>
        <p:spPr>
          <a:xfrm>
            <a:off x="829304" y="4282813"/>
            <a:ext cx="681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Evict: block at LRU position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65A125-C097-6A62-DD30-D676CBA5D382}"/>
              </a:ext>
            </a:extLst>
          </p:cNvPr>
          <p:cNvSpPr/>
          <p:nvPr/>
        </p:nvSpPr>
        <p:spPr>
          <a:xfrm>
            <a:off x="2278623" y="5453550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2B069F-8309-5770-F1C3-7CE188DE9FD9}"/>
              </a:ext>
            </a:extLst>
          </p:cNvPr>
          <p:cNvSpPr/>
          <p:nvPr/>
        </p:nvSpPr>
        <p:spPr>
          <a:xfrm>
            <a:off x="3431681" y="5453551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9C7AE4-FF01-967B-EBFE-F4AF85F1958D}"/>
              </a:ext>
            </a:extLst>
          </p:cNvPr>
          <p:cNvSpPr/>
          <p:nvPr/>
        </p:nvSpPr>
        <p:spPr>
          <a:xfrm>
            <a:off x="5737797" y="5453551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271E9-A82E-7F3B-D405-BE439EF4B814}"/>
              </a:ext>
            </a:extLst>
          </p:cNvPr>
          <p:cNvSpPr/>
          <p:nvPr/>
        </p:nvSpPr>
        <p:spPr>
          <a:xfrm>
            <a:off x="4584739" y="5453551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3F2383-A858-20FC-7444-14FD88D53AC5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>
            <a:off x="3002395" y="5726651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A8A515-A6AD-13F5-4954-F16A8661FBDB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4155453" y="5726652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D86636-99C0-8232-205E-71576727E16A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>
            <a:off x="5308511" y="5726652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D6EDA5-5354-388A-BF6C-41D07834526F}"/>
              </a:ext>
            </a:extLst>
          </p:cNvPr>
          <p:cNvSpPr txBox="1"/>
          <p:nvPr/>
        </p:nvSpPr>
        <p:spPr>
          <a:xfrm>
            <a:off x="5659746" y="48828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LRU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EA60C-D7CB-7D46-09D5-657C27A3DCA9}"/>
              </a:ext>
            </a:extLst>
          </p:cNvPr>
          <p:cNvSpPr txBox="1"/>
          <p:nvPr/>
        </p:nvSpPr>
        <p:spPr>
          <a:xfrm>
            <a:off x="2202436" y="488281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MRU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615F3F-0E2F-379D-13C5-36D25D650742}"/>
              </a:ext>
            </a:extLst>
          </p:cNvPr>
          <p:cNvSpPr/>
          <p:nvPr/>
        </p:nvSpPr>
        <p:spPr>
          <a:xfrm>
            <a:off x="5737797" y="5453550"/>
            <a:ext cx="723772" cy="5462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86C8B6-373A-E15C-DB3C-B084183BE051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308511" y="5726651"/>
            <a:ext cx="4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4241D9F-41AB-EAEB-9034-0AB11ABB6299}"/>
              </a:ext>
            </a:extLst>
          </p:cNvPr>
          <p:cNvSpPr/>
          <p:nvPr/>
        </p:nvSpPr>
        <p:spPr>
          <a:xfrm>
            <a:off x="2278623" y="5453549"/>
            <a:ext cx="723772" cy="5462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2730A1-A618-126C-3E5F-F5B91161544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002395" y="5726650"/>
            <a:ext cx="429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F301D2-4A5B-A3F8-674D-BC9E81B0794D}"/>
              </a:ext>
            </a:extLst>
          </p:cNvPr>
          <p:cNvSpPr/>
          <p:nvPr/>
        </p:nvSpPr>
        <p:spPr>
          <a:xfrm>
            <a:off x="7908496" y="4575200"/>
            <a:ext cx="3863524" cy="14772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Works only  for </a:t>
            </a:r>
            <a:r>
              <a:rPr lang="en-US" sz="2800" b="1" dirty="0"/>
              <a:t>cache friendly</a:t>
            </a:r>
            <a:r>
              <a:rPr lang="en-US" sz="2800" dirty="0"/>
              <a:t> workloads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759462B-8D35-4E03-17D4-0E494B9EA314}"/>
              </a:ext>
            </a:extLst>
          </p:cNvPr>
          <p:cNvSpPr/>
          <p:nvPr/>
        </p:nvSpPr>
        <p:spPr>
          <a:xfrm>
            <a:off x="7908494" y="2563960"/>
            <a:ext cx="3863525" cy="14772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Assumption: </a:t>
            </a:r>
          </a:p>
          <a:p>
            <a:pPr algn="ctr"/>
            <a:r>
              <a:rPr lang="en-US" sz="2800" dirty="0"/>
              <a:t>new block will be </a:t>
            </a:r>
          </a:p>
          <a:p>
            <a:pPr algn="ctr"/>
            <a:r>
              <a:rPr lang="en-US" sz="2800" dirty="0"/>
              <a:t>re-referenced soon</a:t>
            </a:r>
          </a:p>
        </p:txBody>
      </p:sp>
    </p:spTree>
    <p:extLst>
      <p:ext uri="{BB962C8B-B14F-4D97-AF65-F5344CB8AC3E}">
        <p14:creationId xmlns:p14="http://schemas.microsoft.com/office/powerpoint/2010/main" val="32744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6" grpId="0"/>
      <p:bldP spid="20" grpId="0" animBg="1"/>
      <p:bldP spid="22" grpId="0" animBg="1"/>
      <p:bldP spid="41" grpId="0"/>
      <p:bldP spid="42" grpId="0"/>
      <p:bldP spid="43" grpId="0" animBg="1"/>
      <p:bldP spid="46" grpId="0" animBg="1"/>
      <p:bldP spid="47" grpId="0" animBg="1"/>
      <p:bldP spid="48" grpId="0" animBg="1"/>
      <p:bldP spid="52" grpId="0"/>
      <p:bldP spid="53" grpId="0"/>
      <p:bldP spid="54" grpId="0" animBg="1"/>
      <p:bldP spid="56" grpId="0" animBg="1"/>
      <p:bldP spid="26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94662" y="413629"/>
            <a:ext cx="11597338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Access patterns</a:t>
            </a:r>
            <a:endParaRPr sz="6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63448" y="6255957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8569-6B40-8D39-0D60-4F2A919C19BC}"/>
              </a:ext>
            </a:extLst>
          </p:cNvPr>
          <p:cNvSpPr txBox="1"/>
          <p:nvPr/>
        </p:nvSpPr>
        <p:spPr>
          <a:xfrm>
            <a:off x="594662" y="1985135"/>
            <a:ext cx="298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Recency friendly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12FD1-D342-B524-D7DF-C22E4E2E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4" t="28807" r="25242" b="57638"/>
          <a:stretch/>
        </p:blipFill>
        <p:spPr>
          <a:xfrm>
            <a:off x="3535295" y="1742542"/>
            <a:ext cx="8516583" cy="1029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3B3AD-BFFB-4732-CA18-02F847BAB14F}"/>
              </a:ext>
            </a:extLst>
          </p:cNvPr>
          <p:cNvSpPr txBox="1"/>
          <p:nvPr/>
        </p:nvSpPr>
        <p:spPr>
          <a:xfrm>
            <a:off x="9908342" y="2619411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, k &lt; cache size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4FBD8-07DD-EAA5-6EF9-086FF64EA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0" t="28936" r="36976" b="57509"/>
          <a:stretch/>
        </p:blipFill>
        <p:spPr>
          <a:xfrm>
            <a:off x="3004377" y="3562293"/>
            <a:ext cx="4786082" cy="10834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186B65-E47E-1ACB-979F-5340CADA847F}"/>
              </a:ext>
            </a:extLst>
          </p:cNvPr>
          <p:cNvSpPr txBox="1"/>
          <p:nvPr/>
        </p:nvSpPr>
        <p:spPr>
          <a:xfrm>
            <a:off x="7319469" y="3950684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, k &gt; cache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B9AE6-3C8F-EEC1-7AE4-5D48EA50AAB6}"/>
              </a:ext>
            </a:extLst>
          </p:cNvPr>
          <p:cNvSpPr txBox="1"/>
          <p:nvPr/>
        </p:nvSpPr>
        <p:spPr>
          <a:xfrm>
            <a:off x="594662" y="3830733"/>
            <a:ext cx="298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Thrashing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66A66-DFB7-2D8A-26B3-D542CC75908C}"/>
              </a:ext>
            </a:extLst>
          </p:cNvPr>
          <p:cNvSpPr txBox="1"/>
          <p:nvPr/>
        </p:nvSpPr>
        <p:spPr>
          <a:xfrm>
            <a:off x="624158" y="5838472"/>
            <a:ext cx="298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Streaming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547F9-DE77-EFE0-7CC0-9EFE3D1CC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76" t="28936" r="25197" b="59574"/>
          <a:stretch/>
        </p:blipFill>
        <p:spPr>
          <a:xfrm>
            <a:off x="3345531" y="5643174"/>
            <a:ext cx="4549648" cy="8952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9C0CE8-377C-0FEC-A82D-23525F6BD4B2}"/>
              </a:ext>
            </a:extLst>
          </p:cNvPr>
          <p:cNvSpPr txBox="1"/>
          <p:nvPr/>
        </p:nvSpPr>
        <p:spPr>
          <a:xfrm>
            <a:off x="7790459" y="593208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, k =∞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B83D5-70DA-B6D8-CC4A-BC386BCB806B}"/>
              </a:ext>
            </a:extLst>
          </p:cNvPr>
          <p:cNvSpPr txBox="1"/>
          <p:nvPr/>
        </p:nvSpPr>
        <p:spPr>
          <a:xfrm>
            <a:off x="624158" y="4811674"/>
            <a:ext cx="298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Scanning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39657C-8958-95C1-1D0B-F7DA5E054B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2" t="55380" r="19436" b="28814"/>
          <a:stretch/>
        </p:blipFill>
        <p:spPr>
          <a:xfrm>
            <a:off x="3511218" y="4621192"/>
            <a:ext cx="6771863" cy="10761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D35783-A6C1-72EB-CB15-614E5A355C15}"/>
              </a:ext>
            </a:extLst>
          </p:cNvPr>
          <p:cNvSpPr/>
          <p:nvPr/>
        </p:nvSpPr>
        <p:spPr>
          <a:xfrm>
            <a:off x="6184488" y="4754553"/>
            <a:ext cx="3387213" cy="6098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(Non-temporal data)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F6C932-30DE-A0B8-322C-6357819DD125}"/>
              </a:ext>
            </a:extLst>
          </p:cNvPr>
          <p:cNvSpPr txBox="1"/>
          <p:nvPr/>
        </p:nvSpPr>
        <p:spPr>
          <a:xfrm>
            <a:off x="10376667" y="5379138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Scan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9A1BE3-BA3D-02AA-AB78-D9C1A7260C12}"/>
              </a:ext>
            </a:extLst>
          </p:cNvPr>
          <p:cNvSpPr/>
          <p:nvPr/>
        </p:nvSpPr>
        <p:spPr>
          <a:xfrm>
            <a:off x="4965386" y="2773403"/>
            <a:ext cx="3863525" cy="5717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LRU gets max. hits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CC4BE5-934C-B580-9395-E5C18E766990}"/>
              </a:ext>
            </a:extLst>
          </p:cNvPr>
          <p:cNvSpPr/>
          <p:nvPr/>
        </p:nvSpPr>
        <p:spPr>
          <a:xfrm>
            <a:off x="491679" y="3677541"/>
            <a:ext cx="10771769" cy="216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1" grpId="0"/>
      <p:bldP spid="22" grpId="0"/>
      <p:bldP spid="23" grpId="0"/>
      <p:bldP spid="26" grpId="0"/>
      <p:bldP spid="27" grpId="0"/>
      <p:bldP spid="15" grpId="0" animBg="1"/>
      <p:bldP spid="32" grpId="0"/>
      <p:bldP spid="25" grpId="0" animBg="1"/>
      <p:bldP spid="28" grpId="0" animBg="1"/>
    </p:bldLst>
  </p:timing>
</p:sld>
</file>

<file path=ppt/theme/theme1.xml><?xml version="1.0" encoding="utf-8"?>
<a:theme xmlns:a="http://schemas.openxmlformats.org/drawingml/2006/main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8356</TotalTime>
  <Words>1144</Words>
  <Application>Microsoft Office PowerPoint</Application>
  <PresentationFormat>Widescreen</PresentationFormat>
  <Paragraphs>369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Courier Prime</vt:lpstr>
      <vt:lpstr>Cambria Math</vt:lpstr>
      <vt:lpstr>Cambria</vt:lpstr>
      <vt:lpstr>Wingdings</vt:lpstr>
      <vt:lpstr>Times New Roman</vt:lpstr>
      <vt:lpstr>Arial</vt:lpstr>
      <vt:lpstr>Calibri</vt:lpstr>
      <vt:lpstr>cs773</vt:lpstr>
      <vt:lpstr>Seminar  A study of Last-level cache management techniques, prefetching and their interactions  Sumon Nath(21q050007) guided by Prof. Biswabandan Panda sumon@cse.iitb.ac.in</vt:lpstr>
      <vt:lpstr>Outline</vt:lpstr>
      <vt:lpstr>Problem</vt:lpstr>
      <vt:lpstr>Problem: Memory wall</vt:lpstr>
      <vt:lpstr>Latency tolerance techniques</vt:lpstr>
      <vt:lpstr>Up next …</vt:lpstr>
      <vt:lpstr>LLC Management</vt:lpstr>
      <vt:lpstr>Textbook: LRU </vt:lpstr>
      <vt:lpstr>Access patterns</vt:lpstr>
      <vt:lpstr>Access patterns</vt:lpstr>
      <vt:lpstr>Re-reference interval prediction [ISCA ‘10]</vt:lpstr>
      <vt:lpstr>RRIP variations</vt:lpstr>
      <vt:lpstr>SHiP [MICRO '11]</vt:lpstr>
      <vt:lpstr>Problem with RRIP </vt:lpstr>
      <vt:lpstr>Optimal technique - Belady</vt:lpstr>
      <vt:lpstr>Optimal technique - Belady</vt:lpstr>
      <vt:lpstr>Emulating Belady: Hawkeye [ISCA '17]</vt:lpstr>
      <vt:lpstr>Binary classification problem</vt:lpstr>
      <vt:lpstr>Multiclass : Mockingjay [HPCA 2022] </vt:lpstr>
      <vt:lpstr>Multiclass misprediction</vt:lpstr>
      <vt:lpstr>Techniques employed</vt:lpstr>
      <vt:lpstr>Comparison of techniques (single core)</vt:lpstr>
      <vt:lpstr>PowerPoint Presentation</vt:lpstr>
      <vt:lpstr>Up next …</vt:lpstr>
      <vt:lpstr>Hardware Prefetching</vt:lpstr>
      <vt:lpstr>Metrics of interest</vt:lpstr>
      <vt:lpstr>Up next …</vt:lpstr>
      <vt:lpstr>Intel's Stride prefetching</vt:lpstr>
      <vt:lpstr>Stride patterns</vt:lpstr>
      <vt:lpstr>Look-ahead based: SPP [MICRO 16]</vt:lpstr>
      <vt:lpstr>Offset based: BOP [HPCA 16]</vt:lpstr>
      <vt:lpstr>Region based: Bingo[HPCA 19]</vt:lpstr>
      <vt:lpstr>Prefetching techniques</vt:lpstr>
      <vt:lpstr>Comparison of prefetchers</vt:lpstr>
      <vt:lpstr>Up next …</vt:lpstr>
      <vt:lpstr>Interaction (More on RnD)</vt:lpstr>
      <vt:lpstr>Interaction (More on RnD)</vt:lpstr>
      <vt:lpstr>Conclusion &amp; future work</vt:lpstr>
      <vt:lpstr>Thank You 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CS-773 Paper Presentation  Improving the Utilization of  Micro-operation Caches in x86 Processors   Sumon Nath Hyperthreads(#6) sumon@cse.iitb.ac.in</dc:title>
  <dc:creator>Sumon Nath</dc:creator>
  <cp:lastModifiedBy>Sumon Nath</cp:lastModifiedBy>
  <cp:revision>191</cp:revision>
  <dcterms:modified xsi:type="dcterms:W3CDTF">2022-05-09T08:29:39Z</dcterms:modified>
</cp:coreProperties>
</file>